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6858000" cx="12192000"/>
  <p:notesSz cx="6858000" cy="9144000"/>
  <p:embeddedFontLst>
    <p:embeddedFont>
      <p:font typeface="Play"/>
      <p:regular r:id="rId56"/>
      <p:bold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2" roundtripDataSignature="AMtx7mgdMKHw7SN+STh5hEINA6Qkirjh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customschemas.google.com/relationships/presentationmetadata" Target="metadata"/><Relationship Id="rId61" Type="http://schemas.openxmlformats.org/officeDocument/2006/relationships/font" Target="fonts/RobotoMon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Mono-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Play-bold.fntdata"/><Relationship Id="rId12" Type="http://schemas.openxmlformats.org/officeDocument/2006/relationships/slide" Target="slides/slide8.xml"/><Relationship Id="rId56" Type="http://schemas.openxmlformats.org/officeDocument/2006/relationships/font" Target="fonts/Play-regular.fntdata"/><Relationship Id="rId15" Type="http://schemas.openxmlformats.org/officeDocument/2006/relationships/slide" Target="slides/slide11.xml"/><Relationship Id="rId59" Type="http://schemas.openxmlformats.org/officeDocument/2006/relationships/font" Target="fonts/RobotoMono-bold.fntdata"/><Relationship Id="rId14" Type="http://schemas.openxmlformats.org/officeDocument/2006/relationships/slide" Target="slides/slide10.xml"/><Relationship Id="rId58" Type="http://schemas.openxmlformats.org/officeDocument/2006/relationships/font" Target="fonts/RobotoMon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07945a82f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07945a82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fea6c71794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fea6c7179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ffa632d8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ffa632d8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fa632d80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ffa632d80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ffa632d80d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ffa632d8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ffa632d80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ffa632d8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fa632d80d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ffa632d80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ffa632d80d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ffa632d80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ea6c71794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fea6c7179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ea6c71794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fea6c7179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007945a82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007945a8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fea6c7179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fea6c717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1200">
                <a:solidFill>
                  <a:schemeClr val="dk1"/>
                </a:solidFill>
              </a:rPr>
              <a:t>.gitignore is a very powerful tool, especially when managing large numbers of files in a repository.</a:t>
            </a:r>
            <a:endParaRPr sz="12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US" sz="1200">
                <a:solidFill>
                  <a:schemeClr val="dk1"/>
                </a:solidFill>
              </a:rPr>
              <a:t>.gitignore describes a number of patterns to the git manager, so that when pushing files to the repo, unnecessary files are </a:t>
            </a:r>
            <a:r>
              <a:rPr lang="en-US" sz="1200" u="sng">
                <a:solidFill>
                  <a:schemeClr val="dk1"/>
                </a:solidFill>
              </a:rPr>
              <a:t>not</a:t>
            </a:r>
            <a:r>
              <a:rPr lang="en-US" sz="1200">
                <a:solidFill>
                  <a:schemeClr val="dk1"/>
                </a:solidFill>
              </a:rPr>
              <a:t> pushed. For example, a temporary file created when compiling code would be unnecessary to push to the repository.</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fea6c71794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fea6c7179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has a number of template files that you are more than welcome to use! you can find them by searching “gitignore template” or following this link. You can also choose from that list of </a:t>
            </a:r>
            <a:r>
              <a:rPr lang="en-US"/>
              <a:t>templates</a:t>
            </a:r>
            <a:r>
              <a:rPr lang="en-US"/>
              <a:t> when you set up your repository.</a:t>
            </a:r>
            <a:endParaRPr/>
          </a:p>
          <a:p>
            <a:pPr indent="0" lvl="0" marL="0" rtl="0" algn="l">
              <a:spcBef>
                <a:spcPts val="0"/>
              </a:spcBef>
              <a:spcAft>
                <a:spcPts val="0"/>
              </a:spcAft>
              <a:buNone/>
            </a:pPr>
            <a:r>
              <a:rPr lang="en-US"/>
              <a:t>Some useful templates, depending on what we’re working in, might be Unity.gitignore, UnrealEngine.gitignore, VisualStudio.gitignore, Godot.gitignore, or if you’re in my team, you can use this one that’s in there to ignore my Team Lead 6’s work entirely!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fea6c71794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fea6c7179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use a templated .gitignore, make sure that it’s in the root file of your repository.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ea6c71794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fea6c7179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a:t>
            </a:r>
            <a:r>
              <a:rPr lang="en-US" u="sng"/>
              <a:t>highly</a:t>
            </a:r>
            <a:r>
              <a:rPr lang="en-US"/>
              <a:t> recommend that you use a template, but if you want to modify it or create your own, you can use some special characters to designate files or folders to leave out of the push.</a:t>
            </a:r>
            <a:endParaRPr/>
          </a:p>
          <a:p>
            <a:pPr indent="0" lvl="0" marL="0" rtl="0" algn="l">
              <a:spcBef>
                <a:spcPts val="0"/>
              </a:spcBef>
              <a:spcAft>
                <a:spcPts val="0"/>
              </a:spcAft>
              <a:buNone/>
            </a:pPr>
            <a:r>
              <a:rPr lang="en-US"/>
              <a:t>Asterisk - Wildcard</a:t>
            </a:r>
            <a:endParaRPr/>
          </a:p>
          <a:p>
            <a:pPr indent="0" lvl="0" marL="0" rtl="0" algn="l">
              <a:spcBef>
                <a:spcPts val="0"/>
              </a:spcBef>
              <a:spcAft>
                <a:spcPts val="0"/>
              </a:spcAft>
              <a:buNone/>
            </a:pPr>
            <a:r>
              <a:rPr lang="en-US"/>
              <a:t>characters in brackets - or statement</a:t>
            </a:r>
            <a:endParaRPr/>
          </a:p>
          <a:p>
            <a:pPr indent="0" lvl="0" marL="0" rtl="0" algn="l">
              <a:spcBef>
                <a:spcPts val="0"/>
              </a:spcBef>
              <a:spcAft>
                <a:spcPts val="0"/>
              </a:spcAft>
              <a:buNone/>
            </a:pPr>
            <a:r>
              <a:rPr lang="en-US"/>
              <a:t>for example, if we want to ignore the assets folder </a:t>
            </a:r>
            <a:r>
              <a:rPr lang="en-US"/>
              <a:t>in my directory, but we don’t know how I’ve capitalized my folder(s), we can use this string to ignore that folder. However! Perhaps I have a tile pattern in that folder that I want to keep. We can use this string to maintain that file, which overrides the earlier pattern as long as it’s put after.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Does anyone have any questions?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abe6cf5d7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8abe6cf5d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abe6cf5d7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8abe6cf5d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fea6c71794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fea6c7179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8abe6cf5d7_1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8abe6cf5d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00d7e26882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00d7e26882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0d7e26882_8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00d7e26882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07945a82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07945a8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0d7e26882_8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0d7e26882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00d7e2688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00d7e2688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00d7e26882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00d7e2688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00d7e26882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00d7e2688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0d7e26882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00d7e2688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00d7e26882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00d7e2688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0d7e26882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0d7e2688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00d7e26882_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00d7e26882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00d7e26882_1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00d7e2688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0d7e26882_1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00d7e26882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07945a82f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07945a82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00d7e26882_1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00d7e26882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00d7e26882_1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00d7e26882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00d7e26882_1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00d7e26882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ea6c71794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fea6c7179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Intro</a:t>
            </a:r>
            <a:r>
              <a:rPr lang="en-US"/>
              <a:t>:"Next, we're going to discuss Continuous Integration, or CI, a crucial practice in modern software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Definition:</a:t>
            </a:r>
            <a:endParaRPr b="1"/>
          </a:p>
          <a:p>
            <a:pPr indent="-298450" lvl="0" marL="457200" rtl="0" algn="l">
              <a:lnSpc>
                <a:spcPct val="115000"/>
              </a:lnSpc>
              <a:spcBef>
                <a:spcPts val="1200"/>
              </a:spcBef>
              <a:spcAft>
                <a:spcPts val="0"/>
              </a:spcAft>
              <a:buClr>
                <a:schemeClr val="dk1"/>
              </a:buClr>
              <a:buSzPts val="1100"/>
              <a:buChar char="●"/>
            </a:pPr>
            <a:r>
              <a:rPr lang="en-US"/>
              <a:t>"CI is all about integrating work frequently and consistently."</a:t>
            </a:r>
            <a:endParaRPr/>
          </a:p>
          <a:p>
            <a:pPr indent="-298450" lvl="0" marL="457200" rtl="0" algn="l">
              <a:lnSpc>
                <a:spcPct val="115000"/>
              </a:lnSpc>
              <a:spcBef>
                <a:spcPts val="0"/>
              </a:spcBef>
              <a:spcAft>
                <a:spcPts val="0"/>
              </a:spcAft>
              <a:buClr>
                <a:schemeClr val="dk1"/>
              </a:buClr>
              <a:buSzPts val="1100"/>
              <a:buChar char="●"/>
            </a:pPr>
            <a:r>
              <a:rPr lang="en-US"/>
              <a:t>"Instead of working in isolation for long periods, developers share their work with the team multiple times a day."</a:t>
            </a:r>
            <a:endParaRPr/>
          </a:p>
          <a:p>
            <a:pPr indent="-298450" lvl="0" marL="457200" rtl="0" algn="l">
              <a:lnSpc>
                <a:spcPct val="115000"/>
              </a:lnSpc>
              <a:spcBef>
                <a:spcPts val="0"/>
              </a:spcBef>
              <a:spcAft>
                <a:spcPts val="0"/>
              </a:spcAft>
              <a:buClr>
                <a:schemeClr val="dk1"/>
              </a:buClr>
              <a:buSzPts val="1100"/>
              <a:buChar char="●"/>
            </a:pPr>
            <a:r>
              <a:rPr lang="en-US"/>
              <a:t>"This 'little and often' approach helps catch issues early and keeps everyone on the same page."</a:t>
            </a:r>
            <a:endParaRPr/>
          </a:p>
          <a:p>
            <a:pPr indent="-298450" lvl="0" marL="457200" rtl="0" algn="l">
              <a:lnSpc>
                <a:spcPct val="115000"/>
              </a:lnSpc>
              <a:spcBef>
                <a:spcPts val="0"/>
              </a:spcBef>
              <a:spcAft>
                <a:spcPts val="0"/>
              </a:spcAft>
              <a:buClr>
                <a:schemeClr val="dk1"/>
              </a:buClr>
              <a:buSzPts val="1100"/>
              <a:buChar char="●"/>
            </a:pPr>
            <a:r>
              <a:rPr lang="en-US"/>
              <a:t>“It’s the first and most important part of CI/CD or Continuous Integration and Continuous Delivery. CD is outside the scope of this tutorial.”</a:t>
            </a:r>
            <a:endParaRPr/>
          </a:p>
          <a:p>
            <a:pPr indent="0" lvl="0" marL="0" rtl="0" algn="l">
              <a:lnSpc>
                <a:spcPct val="115000"/>
              </a:lnSpc>
              <a:spcBef>
                <a:spcPts val="1200"/>
              </a:spcBef>
              <a:spcAft>
                <a:spcPts val="0"/>
              </a:spcAft>
              <a:buClr>
                <a:schemeClr val="dk1"/>
              </a:buClr>
              <a:buSzPts val="1100"/>
              <a:buFont typeface="Arial"/>
              <a:buNone/>
            </a:pPr>
            <a:r>
              <a:rPr b="1" lang="en-US"/>
              <a:t>Key Aspects</a:t>
            </a:r>
            <a:r>
              <a:rPr lang="en-US"/>
              <a:t>:</a:t>
            </a:r>
            <a:endParaRPr/>
          </a:p>
          <a:p>
            <a:pPr indent="-298450" lvl="0" marL="457200" rtl="0" algn="l">
              <a:lnSpc>
                <a:spcPct val="115000"/>
              </a:lnSpc>
              <a:spcBef>
                <a:spcPts val="1200"/>
              </a:spcBef>
              <a:spcAft>
                <a:spcPts val="0"/>
              </a:spcAft>
              <a:buClr>
                <a:schemeClr val="dk1"/>
              </a:buClr>
              <a:buSzPts val="1100"/>
              <a:buAutoNum type="arabicPeriod"/>
            </a:pPr>
            <a:r>
              <a:rPr lang="en-US"/>
              <a:t>Frequent code commits:</a:t>
            </a:r>
            <a:endParaRPr/>
          </a:p>
          <a:p>
            <a:pPr indent="-298450" lvl="1" marL="914400" rtl="0" algn="l">
              <a:lnSpc>
                <a:spcPct val="115000"/>
              </a:lnSpc>
              <a:spcBef>
                <a:spcPts val="0"/>
              </a:spcBef>
              <a:spcAft>
                <a:spcPts val="0"/>
              </a:spcAft>
              <a:buClr>
                <a:schemeClr val="dk1"/>
              </a:buClr>
              <a:buSzPts val="1100"/>
              <a:buChar char="○"/>
            </a:pPr>
            <a:r>
              <a:rPr lang="en-US"/>
              <a:t>"Developers push small changes regularly, often several times a day."</a:t>
            </a:r>
            <a:endParaRPr/>
          </a:p>
          <a:p>
            <a:pPr indent="-298450" lvl="1" marL="914400" rtl="0" algn="l">
              <a:lnSpc>
                <a:spcPct val="115000"/>
              </a:lnSpc>
              <a:spcBef>
                <a:spcPts val="0"/>
              </a:spcBef>
              <a:spcAft>
                <a:spcPts val="0"/>
              </a:spcAft>
              <a:buClr>
                <a:schemeClr val="dk1"/>
              </a:buClr>
              <a:buSzPts val="1100"/>
              <a:buChar char="○"/>
            </a:pPr>
            <a:r>
              <a:rPr lang="en-US"/>
              <a:t>"This reduces the risk of merge conflicts and makes integration smoother."</a:t>
            </a:r>
            <a:endParaRPr/>
          </a:p>
          <a:p>
            <a:pPr indent="-298450" lvl="0" marL="457200" rtl="0" algn="l">
              <a:lnSpc>
                <a:spcPct val="115000"/>
              </a:lnSpc>
              <a:spcBef>
                <a:spcPts val="0"/>
              </a:spcBef>
              <a:spcAft>
                <a:spcPts val="0"/>
              </a:spcAft>
              <a:buClr>
                <a:schemeClr val="dk1"/>
              </a:buClr>
              <a:buSzPts val="1100"/>
              <a:buAutoNum type="arabicPeriod"/>
            </a:pPr>
            <a:r>
              <a:rPr lang="en-US"/>
              <a:t>Automated Builds:</a:t>
            </a:r>
            <a:endParaRPr/>
          </a:p>
          <a:p>
            <a:pPr indent="-298450" lvl="1" marL="914400" rtl="0" algn="l">
              <a:lnSpc>
                <a:spcPct val="115000"/>
              </a:lnSpc>
              <a:spcBef>
                <a:spcPts val="0"/>
              </a:spcBef>
              <a:spcAft>
                <a:spcPts val="0"/>
              </a:spcAft>
              <a:buClr>
                <a:schemeClr val="dk1"/>
              </a:buClr>
              <a:buSzPts val="1100"/>
              <a:buChar char="○"/>
            </a:pPr>
            <a:r>
              <a:rPr lang="en-US"/>
              <a:t>"Every time code is committed, an automated system builds the entire application."</a:t>
            </a:r>
            <a:endParaRPr/>
          </a:p>
          <a:p>
            <a:pPr indent="-298450" lvl="1" marL="914400" rtl="0" algn="l">
              <a:lnSpc>
                <a:spcPct val="115000"/>
              </a:lnSpc>
              <a:spcBef>
                <a:spcPts val="0"/>
              </a:spcBef>
              <a:spcAft>
                <a:spcPts val="0"/>
              </a:spcAft>
              <a:buClr>
                <a:schemeClr val="dk1"/>
              </a:buClr>
              <a:buSzPts val="1100"/>
              <a:buChar char="○"/>
            </a:pPr>
            <a:r>
              <a:rPr lang="en-US"/>
              <a:t>"This ensures that new changes don't break the build process."</a:t>
            </a:r>
            <a:endParaRPr/>
          </a:p>
          <a:p>
            <a:pPr indent="-298450" lvl="0" marL="457200" rtl="0" algn="l">
              <a:lnSpc>
                <a:spcPct val="115000"/>
              </a:lnSpc>
              <a:spcBef>
                <a:spcPts val="0"/>
              </a:spcBef>
              <a:spcAft>
                <a:spcPts val="0"/>
              </a:spcAft>
              <a:buClr>
                <a:schemeClr val="dk1"/>
              </a:buClr>
              <a:buSzPts val="1100"/>
              <a:buAutoNum type="arabicPeriod"/>
            </a:pPr>
            <a:r>
              <a:rPr lang="en-US"/>
              <a:t>Automated Testing:</a:t>
            </a:r>
            <a:endParaRPr/>
          </a:p>
          <a:p>
            <a:pPr indent="-298450" lvl="1" marL="914400" rtl="0" algn="l">
              <a:lnSpc>
                <a:spcPct val="115000"/>
              </a:lnSpc>
              <a:spcBef>
                <a:spcPts val="0"/>
              </a:spcBef>
              <a:spcAft>
                <a:spcPts val="0"/>
              </a:spcAft>
              <a:buClr>
                <a:schemeClr val="dk1"/>
              </a:buClr>
              <a:buSzPts val="1100"/>
              <a:buChar char="○"/>
            </a:pPr>
            <a:r>
              <a:rPr lang="en-US"/>
              <a:t>"After each build, automated tests are run to check for bugs or regressions."</a:t>
            </a:r>
            <a:endParaRPr/>
          </a:p>
          <a:p>
            <a:pPr indent="-298450" lvl="1" marL="914400" rtl="0" algn="l">
              <a:lnSpc>
                <a:spcPct val="115000"/>
              </a:lnSpc>
              <a:spcBef>
                <a:spcPts val="0"/>
              </a:spcBef>
              <a:spcAft>
                <a:spcPts val="0"/>
              </a:spcAft>
              <a:buClr>
                <a:schemeClr val="dk1"/>
              </a:buClr>
              <a:buSzPts val="1100"/>
              <a:buChar char="○"/>
            </a:pPr>
            <a:r>
              <a:rPr lang="en-US"/>
              <a:t>"This can include unit tests, integration tests, and sometimes even UI tests."</a:t>
            </a:r>
            <a:endParaRPr/>
          </a:p>
          <a:p>
            <a:pPr indent="-298450" lvl="0" marL="457200" rtl="0" algn="l">
              <a:lnSpc>
                <a:spcPct val="115000"/>
              </a:lnSpc>
              <a:spcBef>
                <a:spcPts val="0"/>
              </a:spcBef>
              <a:spcAft>
                <a:spcPts val="0"/>
              </a:spcAft>
              <a:buClr>
                <a:schemeClr val="dk1"/>
              </a:buClr>
              <a:buSzPts val="1100"/>
              <a:buAutoNum type="arabicPeriod"/>
            </a:pPr>
            <a:r>
              <a:rPr lang="en-US"/>
              <a:t>Rapid feedback:</a:t>
            </a:r>
            <a:endParaRPr/>
          </a:p>
          <a:p>
            <a:pPr indent="-298450" lvl="1" marL="914400" rtl="0" algn="l">
              <a:lnSpc>
                <a:spcPct val="115000"/>
              </a:lnSpc>
              <a:spcBef>
                <a:spcPts val="0"/>
              </a:spcBef>
              <a:spcAft>
                <a:spcPts val="0"/>
              </a:spcAft>
              <a:buClr>
                <a:schemeClr val="dk1"/>
              </a:buClr>
              <a:buSzPts val="1100"/>
              <a:buChar char="○"/>
            </a:pPr>
            <a:r>
              <a:rPr lang="en-US"/>
              <a:t>"Developers get quick feedback on their changes."</a:t>
            </a:r>
            <a:endParaRPr/>
          </a:p>
          <a:p>
            <a:pPr indent="-298450" lvl="1" marL="914400" rtl="0" algn="l">
              <a:lnSpc>
                <a:spcPct val="115000"/>
              </a:lnSpc>
              <a:spcBef>
                <a:spcPts val="0"/>
              </a:spcBef>
              <a:spcAft>
                <a:spcPts val="0"/>
              </a:spcAft>
              <a:buClr>
                <a:schemeClr val="dk1"/>
              </a:buClr>
              <a:buSzPts val="1100"/>
              <a:buChar char="○"/>
            </a:pPr>
            <a:r>
              <a:rPr lang="en-US"/>
              <a:t>"If something breaks, they know immediately and can fix it while it's still fresh in their minds."</a:t>
            </a:r>
            <a:endParaRPr/>
          </a:p>
          <a:p>
            <a:pPr indent="0" lvl="0" marL="0" rtl="0" algn="l">
              <a:lnSpc>
                <a:spcPct val="115000"/>
              </a:lnSpc>
              <a:spcBef>
                <a:spcPts val="1200"/>
              </a:spcBef>
              <a:spcAft>
                <a:spcPts val="0"/>
              </a:spcAft>
              <a:buClr>
                <a:schemeClr val="dk1"/>
              </a:buClr>
              <a:buSzPts val="1100"/>
              <a:buFont typeface="Arial"/>
              <a:buNone/>
            </a:pPr>
            <a:r>
              <a:rPr b="1" lang="en-US"/>
              <a:t>Closing</a:t>
            </a:r>
            <a:r>
              <a:rPr lang="en-US"/>
              <a:t>:</a:t>
            </a:r>
            <a:endParaRPr/>
          </a:p>
          <a:p>
            <a:pPr indent="-298450" lvl="0" marL="457200" rtl="0" algn="l">
              <a:lnSpc>
                <a:spcPct val="115000"/>
              </a:lnSpc>
              <a:spcBef>
                <a:spcPts val="1200"/>
              </a:spcBef>
              <a:spcAft>
                <a:spcPts val="0"/>
              </a:spcAft>
              <a:buClr>
                <a:schemeClr val="dk1"/>
              </a:buClr>
              <a:buSzPts val="1100"/>
              <a:buChar char="●"/>
            </a:pPr>
            <a:r>
              <a:rPr lang="en-US"/>
              <a:t>"These four aspects work together to create a more efficient, reliable development process."</a:t>
            </a:r>
            <a:endParaRPr/>
          </a:p>
          <a:p>
            <a:pPr indent="-298450" lvl="0" marL="457200" rtl="0" algn="l">
              <a:lnSpc>
                <a:spcPct val="115000"/>
              </a:lnSpc>
              <a:spcBef>
                <a:spcPts val="0"/>
              </a:spcBef>
              <a:spcAft>
                <a:spcPts val="0"/>
              </a:spcAft>
              <a:buClr>
                <a:schemeClr val="dk1"/>
              </a:buClr>
              <a:buSzPts val="1100"/>
              <a:buChar char="●"/>
            </a:pPr>
            <a:r>
              <a:rPr lang="en-US"/>
              <a:t>“There are many ways to implement CI pipelines. In the following slides, we’ll be covering the most popular choice: GitHub Actions.”</a:t>
            </a:r>
            <a:endParaRPr/>
          </a:p>
          <a:p>
            <a:pPr indent="0" lvl="0" marL="0" rtl="0" algn="l">
              <a:spcBef>
                <a:spcPts val="12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00d7e26882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00d7e2688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Opening statement</a:t>
            </a:r>
            <a:r>
              <a:rPr lang="en-US"/>
              <a:t>: "Now that we understand the concept of CI/CD, let's dive into GitHub Actions, a powerful tool that allows you to create automated pipelines directly within your GitHub workflow."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US"/>
              <a:t>Define GitHub Actions and introduce pipelines</a:t>
            </a:r>
            <a:r>
              <a:rPr lang="en-US"/>
              <a:t>: "GitHub Actions is GitHub's built-in CI/CD platform. It enables you to create what we call 'pipelines' – automated sequences of tasks that handle various aspects of your software development process. These pipelines can include steps for building your code, running tests, and deploying your application, all triggered by events in your GitHub repository."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Key features</a:t>
            </a:r>
            <a:r>
              <a:rPr lang="en-US"/>
              <a:t>:</a:t>
            </a:r>
            <a:endParaRPr/>
          </a:p>
          <a:p>
            <a:pPr indent="-298450" lvl="0" marL="457200" rtl="0" algn="l">
              <a:lnSpc>
                <a:spcPct val="115000"/>
              </a:lnSpc>
              <a:spcBef>
                <a:spcPts val="1200"/>
              </a:spcBef>
              <a:spcAft>
                <a:spcPts val="0"/>
              </a:spcAft>
              <a:buClr>
                <a:schemeClr val="dk1"/>
              </a:buClr>
              <a:buSzPts val="1100"/>
              <a:buAutoNum type="arabicPeriod"/>
            </a:pPr>
            <a:r>
              <a:rPr lang="en-US"/>
              <a:t>"Flexibility: You can build custom pipelines that suit your project's specific needs."</a:t>
            </a:r>
            <a:endParaRPr/>
          </a:p>
          <a:p>
            <a:pPr indent="-298450" lvl="0" marL="457200" rtl="0" algn="l">
              <a:lnSpc>
                <a:spcPct val="115000"/>
              </a:lnSpc>
              <a:spcBef>
                <a:spcPts val="0"/>
              </a:spcBef>
              <a:spcAft>
                <a:spcPts val="0"/>
              </a:spcAft>
              <a:buClr>
                <a:schemeClr val="dk1"/>
              </a:buClr>
              <a:buSzPts val="1100"/>
              <a:buAutoNum type="arabicPeriod"/>
            </a:pPr>
            <a:r>
              <a:rPr lang="en-US"/>
              <a:t>"Community: There's a marketplace of pre-built actions you can incorporate into your pipelines, saving you time and effort."</a:t>
            </a:r>
            <a:endParaRPr/>
          </a:p>
          <a:p>
            <a:pPr indent="0" lvl="0" marL="0" rtl="0" algn="l">
              <a:lnSpc>
                <a:spcPct val="115000"/>
              </a:lnSpc>
              <a:spcBef>
                <a:spcPts val="1200"/>
              </a:spcBef>
              <a:spcAft>
                <a:spcPts val="0"/>
              </a:spcAft>
              <a:buNone/>
            </a:pPr>
            <a:r>
              <a:rPr b="1" lang="en-US"/>
              <a:t>How it works</a:t>
            </a:r>
            <a:r>
              <a:rPr lang="en-US"/>
              <a:t>: "GitHub Actions works by listening for specific events in your repository, such as a push, pull request, or even a scheduled time. When an event occurs, it triggers your defined pipeline, which then executes a series of steps you've specified."</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Benefits</a:t>
            </a:r>
            <a:r>
              <a:rPr lang="en-US"/>
              <a:t>:</a:t>
            </a:r>
            <a:endParaRPr/>
          </a:p>
          <a:p>
            <a:pPr indent="-298450" lvl="0" marL="457200" rtl="0" algn="l">
              <a:lnSpc>
                <a:spcPct val="115000"/>
              </a:lnSpc>
              <a:spcBef>
                <a:spcPts val="1200"/>
              </a:spcBef>
              <a:spcAft>
                <a:spcPts val="0"/>
              </a:spcAft>
              <a:buClr>
                <a:schemeClr val="dk1"/>
              </a:buClr>
              <a:buSzPts val="1100"/>
              <a:buAutoNum type="arabicPeriod"/>
            </a:pPr>
            <a:r>
              <a:rPr lang="en-US"/>
              <a:t>"Automation: Repetitive tasks in your development pipeline, like testing and deployment, can be automated, saving time and reducing human error."</a:t>
            </a:r>
            <a:endParaRPr/>
          </a:p>
          <a:p>
            <a:pPr indent="-298450" lvl="0" marL="457200" rtl="0" algn="l">
              <a:lnSpc>
                <a:spcPct val="115000"/>
              </a:lnSpc>
              <a:spcBef>
                <a:spcPts val="0"/>
              </a:spcBef>
              <a:spcAft>
                <a:spcPts val="0"/>
              </a:spcAft>
              <a:buClr>
                <a:schemeClr val="dk1"/>
              </a:buClr>
              <a:buSzPts val="1100"/>
              <a:buAutoNum type="arabicPeriod"/>
            </a:pPr>
            <a:r>
              <a:rPr lang="en-US"/>
              <a:t>"Consistency: Ensures that the same pipeline process is followed every time, regardless of who triggers it."</a:t>
            </a:r>
            <a:endParaRPr/>
          </a:p>
          <a:p>
            <a:pPr indent="-298450" lvl="0" marL="457200" rtl="0" algn="l">
              <a:lnSpc>
                <a:spcPct val="115000"/>
              </a:lnSpc>
              <a:spcBef>
                <a:spcPts val="0"/>
              </a:spcBef>
              <a:spcAft>
                <a:spcPts val="0"/>
              </a:spcAft>
              <a:buClr>
                <a:schemeClr val="dk1"/>
              </a:buClr>
              <a:buSzPts val="1100"/>
              <a:buAutoNum type="arabicPeriod"/>
            </a:pPr>
            <a:r>
              <a:rPr lang="en-US"/>
              <a:t>"Visibility: The status and logs of your pipeline runs are easily accessible right in your GitHub repo."</a:t>
            </a:r>
            <a:endParaRPr/>
          </a:p>
          <a:p>
            <a:pPr indent="0" lvl="0" marL="0" rtl="0" algn="l">
              <a:lnSpc>
                <a:spcPct val="115000"/>
              </a:lnSpc>
              <a:spcBef>
                <a:spcPts val="1200"/>
              </a:spcBef>
              <a:spcAft>
                <a:spcPts val="0"/>
              </a:spcAft>
              <a:buNone/>
            </a:pPr>
            <a:r>
              <a:rPr b="1" lang="en-US"/>
              <a:t>Game Development context</a:t>
            </a:r>
            <a:r>
              <a:rPr lang="en-US"/>
              <a:t>: "For Game developers, this means you can create pipelines to automate tasks like running tests, building your game for different platforms, and even deploying builds to various destinations."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Transition to next topic</a:t>
            </a:r>
            <a:r>
              <a:rPr lang="en-US"/>
              <a:t>: "In the next few slides, we'll delve deeper into how GitHub Actions works and how we can set up effective pipelines. But first, are there any questions about what GitHub Actions is, what we mean by pipelines, or their basic functionality?"</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0d7e26882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00d7e2688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Introduction</a:t>
            </a:r>
            <a:r>
              <a:rPr lang="en-US"/>
              <a:t>: "Now that we've introduced GitHub Actions, let's break down its key components. Understanding these building blocks will help you create and manage effective CI/CD pipelines for your projects."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Workflows</a:t>
            </a:r>
            <a:r>
              <a:rPr lang="en-US"/>
              <a:t>: "At the highest level, we have workflows. A workflow is an automated process that you set up in your repository."</a:t>
            </a:r>
            <a:endParaRPr/>
          </a:p>
          <a:p>
            <a:pPr indent="-298450" lvl="0" marL="457200" rtl="0" algn="l">
              <a:lnSpc>
                <a:spcPct val="115000"/>
              </a:lnSpc>
              <a:spcBef>
                <a:spcPts val="1200"/>
              </a:spcBef>
              <a:spcAft>
                <a:spcPts val="0"/>
              </a:spcAft>
              <a:buClr>
                <a:schemeClr val="dk1"/>
              </a:buClr>
              <a:buSzPts val="1100"/>
              <a:buChar char="●"/>
            </a:pPr>
            <a:r>
              <a:rPr lang="en-US"/>
              <a:t>"Think of a workflow as a recipe for your CI/CD pipeline."</a:t>
            </a:r>
            <a:endParaRPr/>
          </a:p>
          <a:p>
            <a:pPr indent="-298450" lvl="0" marL="457200" rtl="0" algn="l">
              <a:lnSpc>
                <a:spcPct val="115000"/>
              </a:lnSpc>
              <a:spcBef>
                <a:spcPts val="0"/>
              </a:spcBef>
              <a:spcAft>
                <a:spcPts val="0"/>
              </a:spcAft>
              <a:buClr>
                <a:schemeClr val="dk1"/>
              </a:buClr>
              <a:buSzPts val="1100"/>
              <a:buChar char="●"/>
            </a:pPr>
            <a:r>
              <a:rPr lang="en-US"/>
              <a:t>"It defines when, where, and how your automation tasks should run."</a:t>
            </a:r>
            <a:endParaRPr/>
          </a:p>
          <a:p>
            <a:pPr indent="-298450" lvl="0" marL="457200" rtl="0" algn="l">
              <a:lnSpc>
                <a:spcPct val="115000"/>
              </a:lnSpc>
              <a:spcBef>
                <a:spcPts val="0"/>
              </a:spcBef>
              <a:spcAft>
                <a:spcPts val="0"/>
              </a:spcAft>
              <a:buClr>
                <a:schemeClr val="dk1"/>
              </a:buClr>
              <a:buSzPts val="1100"/>
              <a:buChar char="●"/>
            </a:pPr>
            <a:r>
              <a:rPr lang="en-US"/>
              <a:t>"Workflows are defined using YAML files stored in your repository."</a:t>
            </a:r>
            <a:endParaRPr/>
          </a:p>
          <a:p>
            <a:pPr indent="0" lvl="0" marL="0" rtl="0" algn="l">
              <a:lnSpc>
                <a:spcPct val="115000"/>
              </a:lnSpc>
              <a:spcBef>
                <a:spcPts val="1200"/>
              </a:spcBef>
              <a:spcAft>
                <a:spcPts val="0"/>
              </a:spcAft>
              <a:buClr>
                <a:schemeClr val="dk1"/>
              </a:buClr>
              <a:buSzPts val="1100"/>
              <a:buFont typeface="Arial"/>
              <a:buNone/>
            </a:pPr>
            <a:r>
              <a:rPr lang="en-US"/>
              <a:t>Jobs: "Within each workflow, we have jobs. A job is a set of steps that execute on the same runner."</a:t>
            </a:r>
            <a:endParaRPr/>
          </a:p>
          <a:p>
            <a:pPr indent="-298450" lvl="0" marL="457200" rtl="0" algn="l">
              <a:lnSpc>
                <a:spcPct val="115000"/>
              </a:lnSpc>
              <a:spcBef>
                <a:spcPts val="1200"/>
              </a:spcBef>
              <a:spcAft>
                <a:spcPts val="0"/>
              </a:spcAft>
              <a:buClr>
                <a:schemeClr val="dk1"/>
              </a:buClr>
              <a:buSzPts val="1100"/>
              <a:buChar char="●"/>
            </a:pPr>
            <a:r>
              <a:rPr lang="en-US"/>
              <a:t>"A runner is a server that runs your workflows."</a:t>
            </a:r>
            <a:endParaRPr/>
          </a:p>
          <a:p>
            <a:pPr indent="-298450" lvl="0" marL="457200" rtl="0" algn="l">
              <a:lnSpc>
                <a:spcPct val="115000"/>
              </a:lnSpc>
              <a:spcBef>
                <a:spcPts val="0"/>
              </a:spcBef>
              <a:spcAft>
                <a:spcPts val="0"/>
              </a:spcAft>
              <a:buClr>
                <a:schemeClr val="dk1"/>
              </a:buClr>
              <a:buSzPts val="1100"/>
              <a:buChar char="●"/>
            </a:pPr>
            <a:r>
              <a:rPr lang="en-US"/>
              <a:t>"Jobs are the main building blocks of your workflow."</a:t>
            </a:r>
            <a:endParaRPr/>
          </a:p>
          <a:p>
            <a:pPr indent="-298450" lvl="0" marL="457200" rtl="0" algn="l">
              <a:lnSpc>
                <a:spcPct val="115000"/>
              </a:lnSpc>
              <a:spcBef>
                <a:spcPts val="0"/>
              </a:spcBef>
              <a:spcAft>
                <a:spcPts val="0"/>
              </a:spcAft>
              <a:buClr>
                <a:schemeClr val="dk1"/>
              </a:buClr>
              <a:buSzPts val="1100"/>
              <a:buChar char="●"/>
            </a:pPr>
            <a:r>
              <a:rPr lang="en-US"/>
              <a:t>"For a Game Development project, you might have separate jobs for testing, building, and deploying."</a:t>
            </a:r>
            <a:endParaRPr/>
          </a:p>
          <a:p>
            <a:pPr indent="-298450" lvl="0" marL="457200" rtl="0" algn="l">
              <a:lnSpc>
                <a:spcPct val="115000"/>
              </a:lnSpc>
              <a:spcBef>
                <a:spcPts val="0"/>
              </a:spcBef>
              <a:spcAft>
                <a:spcPts val="0"/>
              </a:spcAft>
              <a:buClr>
                <a:schemeClr val="dk1"/>
              </a:buClr>
              <a:buSzPts val="1100"/>
              <a:buChar char="●"/>
            </a:pPr>
            <a:r>
              <a:rPr lang="en-US"/>
              <a:t>"By default, jobs run in parallel, which can speed up your workflow."</a:t>
            </a:r>
            <a:endParaRPr/>
          </a:p>
          <a:p>
            <a:pPr indent="0" lvl="0" marL="0" rtl="0" algn="l">
              <a:lnSpc>
                <a:spcPct val="115000"/>
              </a:lnSpc>
              <a:spcBef>
                <a:spcPts val="1200"/>
              </a:spcBef>
              <a:spcAft>
                <a:spcPts val="0"/>
              </a:spcAft>
              <a:buClr>
                <a:schemeClr val="dk1"/>
              </a:buClr>
              <a:buSzPts val="1100"/>
              <a:buFont typeface="Arial"/>
              <a:buNone/>
            </a:pPr>
            <a:r>
              <a:rPr lang="en-US"/>
              <a:t>Steps: "Jobs are made up of individual steps. Each step is a single task in your job."</a:t>
            </a:r>
            <a:endParaRPr/>
          </a:p>
          <a:p>
            <a:pPr indent="-298450" lvl="0" marL="457200" rtl="0" algn="l">
              <a:lnSpc>
                <a:spcPct val="115000"/>
              </a:lnSpc>
              <a:spcBef>
                <a:spcPts val="1200"/>
              </a:spcBef>
              <a:spcAft>
                <a:spcPts val="0"/>
              </a:spcAft>
              <a:buClr>
                <a:schemeClr val="dk1"/>
              </a:buClr>
              <a:buSzPts val="1100"/>
              <a:buChar char="●"/>
            </a:pPr>
            <a:r>
              <a:rPr lang="en-US"/>
              <a:t>"Steps run commands or use actions."</a:t>
            </a:r>
            <a:endParaRPr/>
          </a:p>
          <a:p>
            <a:pPr indent="-298450" lvl="0" marL="457200" rtl="0" algn="l">
              <a:lnSpc>
                <a:spcPct val="115000"/>
              </a:lnSpc>
              <a:spcBef>
                <a:spcPts val="0"/>
              </a:spcBef>
              <a:spcAft>
                <a:spcPts val="0"/>
              </a:spcAft>
              <a:buClr>
                <a:schemeClr val="dk1"/>
              </a:buClr>
              <a:buSzPts val="1100"/>
              <a:buChar char="●"/>
            </a:pPr>
            <a:r>
              <a:rPr lang="en-US"/>
              <a:t>"They execute in order, one after another."</a:t>
            </a:r>
            <a:endParaRPr/>
          </a:p>
          <a:p>
            <a:pPr indent="-298450" lvl="0" marL="457200" rtl="0" algn="l">
              <a:lnSpc>
                <a:spcPct val="115000"/>
              </a:lnSpc>
              <a:spcBef>
                <a:spcPts val="0"/>
              </a:spcBef>
              <a:spcAft>
                <a:spcPts val="0"/>
              </a:spcAft>
              <a:buClr>
                <a:schemeClr val="dk1"/>
              </a:buClr>
              <a:buSzPts val="1100"/>
              <a:buChar char="●"/>
            </a:pPr>
            <a:r>
              <a:rPr lang="en-US"/>
              <a:t>"For example, a step might be 'Install Unity', 'Run tests', or 'Build for Windows'."</a:t>
            </a:r>
            <a:endParaRPr/>
          </a:p>
          <a:p>
            <a:pPr indent="0" lvl="0" marL="0" rtl="0" algn="l">
              <a:lnSpc>
                <a:spcPct val="115000"/>
              </a:lnSpc>
              <a:spcBef>
                <a:spcPts val="1200"/>
              </a:spcBef>
              <a:spcAft>
                <a:spcPts val="0"/>
              </a:spcAft>
              <a:buClr>
                <a:schemeClr val="dk1"/>
              </a:buClr>
              <a:buSzPts val="1100"/>
              <a:buFont typeface="Arial"/>
              <a:buNone/>
            </a:pPr>
            <a:r>
              <a:rPr lang="en-US"/>
              <a:t>Actions: "Finally, we have actions. An action is a standalone command that can be combined into steps to create a job."</a:t>
            </a:r>
            <a:endParaRPr/>
          </a:p>
          <a:p>
            <a:pPr indent="-298450" lvl="0" marL="457200" rtl="0" algn="l">
              <a:lnSpc>
                <a:spcPct val="115000"/>
              </a:lnSpc>
              <a:spcBef>
                <a:spcPts val="1200"/>
              </a:spcBef>
              <a:spcAft>
                <a:spcPts val="0"/>
              </a:spcAft>
              <a:buClr>
                <a:schemeClr val="dk1"/>
              </a:buClr>
              <a:buSzPts val="1100"/>
              <a:buChar char="●"/>
            </a:pPr>
            <a:r>
              <a:rPr lang="en-US"/>
              <a:t>"Think of actions as reusable units of code."</a:t>
            </a:r>
            <a:endParaRPr/>
          </a:p>
          <a:p>
            <a:pPr indent="-298450" lvl="0" marL="457200" rtl="0" algn="l">
              <a:lnSpc>
                <a:spcPct val="115000"/>
              </a:lnSpc>
              <a:spcBef>
                <a:spcPts val="0"/>
              </a:spcBef>
              <a:spcAft>
                <a:spcPts val="0"/>
              </a:spcAft>
              <a:buClr>
                <a:schemeClr val="dk1"/>
              </a:buClr>
              <a:buSzPts val="1100"/>
              <a:buChar char="●"/>
            </a:pPr>
            <a:r>
              <a:rPr lang="en-US"/>
              <a:t>"GitHub provides many pre-built actions, and there's a marketplace full of community-created actions."</a:t>
            </a:r>
            <a:endParaRPr/>
          </a:p>
          <a:p>
            <a:pPr indent="-298450" lvl="0" marL="457200" rtl="0" algn="l">
              <a:lnSpc>
                <a:spcPct val="115000"/>
              </a:lnSpc>
              <a:spcBef>
                <a:spcPts val="0"/>
              </a:spcBef>
              <a:spcAft>
                <a:spcPts val="0"/>
              </a:spcAft>
              <a:buClr>
                <a:schemeClr val="dk1"/>
              </a:buClr>
              <a:buSzPts val="1100"/>
              <a:buChar char="●"/>
            </a:pPr>
            <a:r>
              <a:rPr lang="en-US"/>
              <a:t>"For Unity, there are specific actions for setting up Unity, activating licenses, and building projects."</a:t>
            </a:r>
            <a:endParaRPr/>
          </a:p>
          <a:p>
            <a:pPr indent="-298450" lvl="0" marL="457200" rtl="0" algn="l">
              <a:lnSpc>
                <a:spcPct val="115000"/>
              </a:lnSpc>
              <a:spcBef>
                <a:spcPts val="0"/>
              </a:spcBef>
              <a:spcAft>
                <a:spcPts val="0"/>
              </a:spcAft>
              <a:buClr>
                <a:schemeClr val="dk1"/>
              </a:buClr>
              <a:buSzPts val="1100"/>
              <a:buChar char="●"/>
            </a:pPr>
            <a:r>
              <a:rPr lang="en-US"/>
              <a:t>"You can also create your own custom actions if needed."</a:t>
            </a:r>
            <a:endParaRPr/>
          </a:p>
          <a:p>
            <a:pPr indent="0" lvl="0" marL="0" rtl="0" algn="l">
              <a:lnSpc>
                <a:spcPct val="115000"/>
              </a:lnSpc>
              <a:spcBef>
                <a:spcPts val="1200"/>
              </a:spcBef>
              <a:spcAft>
                <a:spcPts val="0"/>
              </a:spcAft>
              <a:buNone/>
            </a:pPr>
            <a:r>
              <a:rPr b="1" lang="en-US"/>
              <a:t>Summary</a:t>
            </a:r>
            <a:r>
              <a:rPr lang="en-US"/>
              <a:t>: "So, to summarize: Your workflow is made up of one or more jobs. Each job consists of a series of steps. And each step can run commands or use actions."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US"/>
              <a:t>Transition</a:t>
            </a:r>
            <a:r>
              <a:rPr lang="en-US"/>
              <a:t>: "Now that we understand these components, in the next slides, we'll look at how to actually set up a workflow for a Unity project.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00d7e26882_3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00d7e26882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"Before we dive deeper into setting up our CI/CD pipeline, it's important to understand the cost implications of using GitHub Actions, especially for private repositories."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recommend private repositories to avoid licensing concerns.” “Moving to a public repository for free GitHub Actions is an inversion of priority. Avoiding legal troubles is more important than unlimited 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“While integrating on every commit is the ideal, be realistic about how often you can afford automated testing. Nightly builds may be a </a:t>
            </a:r>
            <a:r>
              <a:rPr lang="en-US"/>
              <a:t>better</a:t>
            </a:r>
            <a:r>
              <a:rPr lang="en-US"/>
              <a:t> fit for a student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“I’ll show a basic example of each type on workflow on the next page.”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00d7e26882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00d7e26882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t>Left example</a:t>
            </a:r>
            <a:r>
              <a:rPr lang="en-US"/>
              <a:t>:</a:t>
            </a:r>
            <a:endParaRPr/>
          </a:p>
          <a:p>
            <a:pPr indent="-298450" lvl="0" marL="457200" rtl="0" algn="l">
              <a:lnSpc>
                <a:spcPct val="115000"/>
              </a:lnSpc>
              <a:spcBef>
                <a:spcPts val="1200"/>
              </a:spcBef>
              <a:spcAft>
                <a:spcPts val="0"/>
              </a:spcAft>
              <a:buClr>
                <a:schemeClr val="dk1"/>
              </a:buClr>
              <a:buSzPts val="1100"/>
              <a:buChar char="●"/>
            </a:pPr>
            <a:r>
              <a:rPr lang="en-US"/>
              <a:t>This workflow is named "CI" and triggers on push and pull request events.</a:t>
            </a:r>
            <a:endParaRPr/>
          </a:p>
          <a:p>
            <a:pPr indent="-298450" lvl="0" marL="457200" rtl="0" algn="l">
              <a:lnSpc>
                <a:spcPct val="115000"/>
              </a:lnSpc>
              <a:spcBef>
                <a:spcPts val="0"/>
              </a:spcBef>
              <a:spcAft>
                <a:spcPts val="0"/>
              </a:spcAft>
              <a:buClr>
                <a:schemeClr val="dk1"/>
              </a:buClr>
              <a:buSzPts val="1100"/>
              <a:buChar char="●"/>
            </a:pPr>
            <a:r>
              <a:rPr lang="en-US"/>
              <a:t>It has a single job called "build" that runs on the latest Ubuntu environment.</a:t>
            </a:r>
            <a:endParaRPr/>
          </a:p>
          <a:p>
            <a:pPr indent="-298450" lvl="0" marL="457200" rtl="0" algn="l">
              <a:lnSpc>
                <a:spcPct val="115000"/>
              </a:lnSpc>
              <a:spcBef>
                <a:spcPts val="0"/>
              </a:spcBef>
              <a:spcAft>
                <a:spcPts val="0"/>
              </a:spcAft>
              <a:buClr>
                <a:schemeClr val="dk1"/>
              </a:buClr>
              <a:buSzPts val="1100"/>
              <a:buChar char="●"/>
            </a:pPr>
            <a:r>
              <a:rPr lang="en-US"/>
              <a:t>The job has two steps: checking out the code and running a simple "Hello, World!" script.</a:t>
            </a:r>
            <a:endParaRPr/>
          </a:p>
          <a:p>
            <a:pPr indent="-298450" lvl="0" marL="457200" rtl="0" algn="l">
              <a:lnSpc>
                <a:spcPct val="115000"/>
              </a:lnSpc>
              <a:spcBef>
                <a:spcPts val="0"/>
              </a:spcBef>
              <a:spcAft>
                <a:spcPts val="0"/>
              </a:spcAft>
              <a:buClr>
                <a:schemeClr val="dk1"/>
              </a:buClr>
              <a:buSzPts val="1100"/>
              <a:buChar char="●"/>
            </a:pPr>
            <a:r>
              <a:rPr lang="en-US"/>
              <a:t>This represents a basic CI setup that runs for every code change.</a:t>
            </a:r>
            <a:endParaRPr/>
          </a:p>
          <a:p>
            <a:pPr indent="0" lvl="0" marL="0" rtl="0" algn="l">
              <a:lnSpc>
                <a:spcPct val="115000"/>
              </a:lnSpc>
              <a:spcBef>
                <a:spcPts val="1200"/>
              </a:spcBef>
              <a:spcAft>
                <a:spcPts val="0"/>
              </a:spcAft>
              <a:buClr>
                <a:schemeClr val="dk1"/>
              </a:buClr>
              <a:buSzPts val="1100"/>
              <a:buFont typeface="Arial"/>
              <a:buNone/>
            </a:pPr>
            <a:r>
              <a:rPr b="1" lang="en-US"/>
              <a:t>Right example</a:t>
            </a:r>
            <a:r>
              <a:rPr lang="en-US"/>
              <a:t>:</a:t>
            </a:r>
            <a:endParaRPr/>
          </a:p>
          <a:p>
            <a:pPr indent="-298450" lvl="0" marL="457200" rtl="0" algn="l">
              <a:lnSpc>
                <a:spcPct val="115000"/>
              </a:lnSpc>
              <a:spcBef>
                <a:spcPts val="1200"/>
              </a:spcBef>
              <a:spcAft>
                <a:spcPts val="0"/>
              </a:spcAft>
              <a:buClr>
                <a:schemeClr val="dk1"/>
              </a:buClr>
              <a:buSzPts val="1100"/>
              <a:buChar char="●"/>
            </a:pPr>
            <a:r>
              <a:rPr lang="en-US"/>
              <a:t>This workflow is named "Nightly CI" and runs on a schedule.</a:t>
            </a:r>
            <a:endParaRPr/>
          </a:p>
          <a:p>
            <a:pPr indent="-298450" lvl="0" marL="457200" rtl="0" algn="l">
              <a:lnSpc>
                <a:spcPct val="115000"/>
              </a:lnSpc>
              <a:spcBef>
                <a:spcPts val="0"/>
              </a:spcBef>
              <a:spcAft>
                <a:spcPts val="0"/>
              </a:spcAft>
              <a:buClr>
                <a:schemeClr val="dk1"/>
              </a:buClr>
              <a:buSzPts val="1100"/>
              <a:buChar char="●"/>
            </a:pPr>
            <a:r>
              <a:rPr lang="en-US"/>
              <a:t>The cron syntax '0 0 * * *' means it runs every day at midnight UTC.</a:t>
            </a:r>
            <a:endParaRPr/>
          </a:p>
          <a:p>
            <a:pPr indent="-298450" lvl="0" marL="457200" rtl="0" algn="l">
              <a:lnSpc>
                <a:spcPct val="115000"/>
              </a:lnSpc>
              <a:spcBef>
                <a:spcPts val="0"/>
              </a:spcBef>
              <a:spcAft>
                <a:spcPts val="0"/>
              </a:spcAft>
              <a:buClr>
                <a:schemeClr val="dk1"/>
              </a:buClr>
              <a:buSzPts val="1100"/>
              <a:buChar char="●"/>
            </a:pPr>
            <a:r>
              <a:rPr lang="en-US"/>
              <a:t>It also includes a manual trigger option with 'workflow_dispatch'.</a:t>
            </a:r>
            <a:endParaRPr/>
          </a:p>
          <a:p>
            <a:pPr indent="-298450" lvl="0" marL="457200" rtl="0" algn="l">
              <a:lnSpc>
                <a:spcPct val="115000"/>
              </a:lnSpc>
              <a:spcBef>
                <a:spcPts val="0"/>
              </a:spcBef>
              <a:spcAft>
                <a:spcPts val="0"/>
              </a:spcAft>
              <a:buClr>
                <a:schemeClr val="dk1"/>
              </a:buClr>
              <a:buSzPts val="1100"/>
              <a:buChar char="●"/>
            </a:pPr>
            <a:r>
              <a:rPr lang="en-US"/>
              <a:t>The job structure is similar to the CI workflow, demonstrating consistency in workflow definitions.</a:t>
            </a:r>
            <a:endParaRPr/>
          </a:p>
          <a:p>
            <a:pPr indent="0" lvl="0" marL="0" rtl="0" algn="l">
              <a:lnSpc>
                <a:spcPct val="115000"/>
              </a:lnSpc>
              <a:spcBef>
                <a:spcPts val="1200"/>
              </a:spcBef>
              <a:spcAft>
                <a:spcPts val="0"/>
              </a:spcAft>
              <a:buClr>
                <a:schemeClr val="dk1"/>
              </a:buClr>
              <a:buSzPts val="1100"/>
              <a:buFont typeface="Arial"/>
              <a:buNone/>
            </a:pPr>
            <a:r>
              <a:rPr b="1" lang="en-US"/>
              <a:t>Key points</a:t>
            </a:r>
            <a:r>
              <a:rPr lang="en-US"/>
              <a:t>:</a:t>
            </a:r>
            <a:endParaRPr/>
          </a:p>
          <a:p>
            <a:pPr indent="-298450" lvl="0" marL="457200" rtl="0" algn="l">
              <a:lnSpc>
                <a:spcPct val="115000"/>
              </a:lnSpc>
              <a:spcBef>
                <a:spcPts val="1200"/>
              </a:spcBef>
              <a:spcAft>
                <a:spcPts val="0"/>
              </a:spcAft>
              <a:buClr>
                <a:schemeClr val="dk1"/>
              </a:buClr>
              <a:buSzPts val="1100"/>
              <a:buChar char="●"/>
            </a:pPr>
            <a:r>
              <a:rPr lang="en-US"/>
              <a:t>Workflows are defined in YAML format.</a:t>
            </a:r>
            <a:endParaRPr/>
          </a:p>
          <a:p>
            <a:pPr indent="-298450" lvl="0" marL="457200" rtl="0" algn="l">
              <a:lnSpc>
                <a:spcPct val="115000"/>
              </a:lnSpc>
              <a:spcBef>
                <a:spcPts val="0"/>
              </a:spcBef>
              <a:spcAft>
                <a:spcPts val="0"/>
              </a:spcAft>
              <a:buClr>
                <a:schemeClr val="dk1"/>
              </a:buClr>
              <a:buSzPts val="1100"/>
              <a:buChar char="●"/>
            </a:pPr>
            <a:r>
              <a:rPr lang="en-US"/>
              <a:t>The 'on' field specifies when the workflow should run.</a:t>
            </a:r>
            <a:endParaRPr/>
          </a:p>
          <a:p>
            <a:pPr indent="-298450" lvl="0" marL="457200" rtl="0" algn="l">
              <a:lnSpc>
                <a:spcPct val="115000"/>
              </a:lnSpc>
              <a:spcBef>
                <a:spcPts val="0"/>
              </a:spcBef>
              <a:spcAft>
                <a:spcPts val="0"/>
              </a:spcAft>
              <a:buClr>
                <a:schemeClr val="dk1"/>
              </a:buClr>
              <a:buSzPts val="1100"/>
              <a:buChar char="●"/>
            </a:pPr>
            <a:r>
              <a:rPr lang="en-US"/>
              <a:t>Jobs define what actions to take, including the environment and steps.</a:t>
            </a:r>
            <a:endParaRPr/>
          </a:p>
          <a:p>
            <a:pPr indent="-298450" lvl="0" marL="457200" rtl="0" algn="l">
              <a:lnSpc>
                <a:spcPct val="115000"/>
              </a:lnSpc>
              <a:spcBef>
                <a:spcPts val="0"/>
              </a:spcBef>
              <a:spcAft>
                <a:spcPts val="0"/>
              </a:spcAft>
              <a:buClr>
                <a:schemeClr val="dk1"/>
              </a:buClr>
              <a:buSzPts val="1100"/>
              <a:buChar char="●"/>
            </a:pPr>
            <a:r>
              <a:rPr lang="en-US"/>
              <a:t>Steps can use pre-built actions (like 'actions/checkout@v2') or run custom commands.</a:t>
            </a:r>
            <a:endParaRPr/>
          </a:p>
          <a:p>
            <a:pPr indent="0" lvl="0" marL="0" rtl="0" algn="l">
              <a:lnSpc>
                <a:spcPct val="115000"/>
              </a:lnSpc>
              <a:spcBef>
                <a:spcPts val="1200"/>
              </a:spcBef>
              <a:spcAft>
                <a:spcPts val="0"/>
              </a:spcAft>
              <a:buClr>
                <a:schemeClr val="dk1"/>
              </a:buClr>
              <a:buSzPts val="1100"/>
              <a:buFont typeface="Arial"/>
              <a:buNone/>
            </a:pPr>
            <a:r>
              <a:rPr b="1" lang="en-US"/>
              <a:t>Transition</a:t>
            </a:r>
            <a:r>
              <a:rPr lang="en-US"/>
              <a:t>: "These examples show the flexibility of GitHub Actions. You can set up workflows to run on code changes, on a schedule, or even manually. In our Unity projects, we'll build on this basic structure to include Unity-specific actions and more complex build processes."</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00d7e26882_3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00d7e26882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Introduction</a:t>
            </a:r>
            <a:r>
              <a:rPr lang="en-US"/>
              <a:t>: "Now that we understand the basics of GitHub Actions, let's see how we can leverage this powerful tool specifically for Unity game development."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t>Unity-specific challenges</a:t>
            </a:r>
            <a:r>
              <a:rPr lang="en-US"/>
              <a:t>: "Unity development presents unique challenges for CI/CD pipelines:</a:t>
            </a:r>
            <a:endParaRPr/>
          </a:p>
          <a:p>
            <a:pPr indent="-298450" lvl="0" marL="457200" rtl="0" algn="l">
              <a:lnSpc>
                <a:spcPct val="115000"/>
              </a:lnSpc>
              <a:spcBef>
                <a:spcPts val="1200"/>
              </a:spcBef>
              <a:spcAft>
                <a:spcPts val="0"/>
              </a:spcAft>
              <a:buClr>
                <a:schemeClr val="dk1"/>
              </a:buClr>
              <a:buSzPts val="1100"/>
              <a:buChar char="●"/>
            </a:pPr>
            <a:r>
              <a:rPr lang="en-US"/>
              <a:t>Unity installations are large and version-specific</a:t>
            </a:r>
            <a:endParaRPr/>
          </a:p>
          <a:p>
            <a:pPr indent="-298450" lvl="0" marL="457200" rtl="0" algn="l">
              <a:lnSpc>
                <a:spcPct val="115000"/>
              </a:lnSpc>
              <a:spcBef>
                <a:spcPts val="0"/>
              </a:spcBef>
              <a:spcAft>
                <a:spcPts val="0"/>
              </a:spcAft>
              <a:buClr>
                <a:schemeClr val="dk1"/>
              </a:buClr>
              <a:buSzPts val="1100"/>
              <a:buChar char="●"/>
            </a:pPr>
            <a:r>
              <a:rPr lang="en-US"/>
              <a:t>Builds can be resource-intensive and time-consuming</a:t>
            </a:r>
            <a:endParaRPr/>
          </a:p>
          <a:p>
            <a:pPr indent="-298450" lvl="0" marL="457200" rtl="0" algn="l">
              <a:lnSpc>
                <a:spcPct val="115000"/>
              </a:lnSpc>
              <a:spcBef>
                <a:spcPts val="0"/>
              </a:spcBef>
              <a:spcAft>
                <a:spcPts val="0"/>
              </a:spcAft>
              <a:buClr>
                <a:schemeClr val="dk1"/>
              </a:buClr>
              <a:buSzPts val="1100"/>
              <a:buChar char="●"/>
            </a:pPr>
            <a:r>
              <a:rPr lang="en-US"/>
              <a:t>We often need to build for multiple platforms</a:t>
            </a:r>
            <a:endParaRPr/>
          </a:p>
          <a:p>
            <a:pPr indent="-298450" lvl="0" marL="457200" rtl="0" algn="l">
              <a:lnSpc>
                <a:spcPct val="115000"/>
              </a:lnSpc>
              <a:spcBef>
                <a:spcPts val="0"/>
              </a:spcBef>
              <a:spcAft>
                <a:spcPts val="0"/>
              </a:spcAft>
              <a:buClr>
                <a:schemeClr val="dk1"/>
              </a:buClr>
              <a:buSzPts val="1100"/>
              <a:buChar char="●"/>
            </a:pPr>
            <a:r>
              <a:rPr lang="en-US"/>
              <a:t>Unity requires a valid license for building"</a:t>
            </a:r>
            <a:endParaRPr/>
          </a:p>
          <a:p>
            <a:pPr indent="0" lvl="0" marL="0" rtl="0" algn="l">
              <a:lnSpc>
                <a:spcPct val="115000"/>
              </a:lnSpc>
              <a:spcBef>
                <a:spcPts val="1200"/>
              </a:spcBef>
              <a:spcAft>
                <a:spcPts val="0"/>
              </a:spcAft>
              <a:buNone/>
            </a:pPr>
            <a:r>
              <a:rPr b="1" lang="en-US"/>
              <a:t>Enter GameCI</a:t>
            </a:r>
            <a:r>
              <a:rPr lang="en-US"/>
              <a:t>: "This is where GameCI comes in. GameCI provides a set of custom GitHub Actions tailored specifically for Unity projects."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US"/>
              <a:t>Benefits of using GameC</a:t>
            </a:r>
            <a:r>
              <a:rPr lang="en-US"/>
              <a:t>I:</a:t>
            </a:r>
            <a:endParaRPr/>
          </a:p>
          <a:p>
            <a:pPr indent="-298450" lvl="0" marL="457200" rtl="0" algn="l">
              <a:lnSpc>
                <a:spcPct val="115000"/>
              </a:lnSpc>
              <a:spcBef>
                <a:spcPts val="1200"/>
              </a:spcBef>
              <a:spcAft>
                <a:spcPts val="0"/>
              </a:spcAft>
              <a:buClr>
                <a:schemeClr val="dk1"/>
              </a:buClr>
              <a:buSzPts val="1100"/>
              <a:buChar char="●"/>
            </a:pPr>
            <a:r>
              <a:rPr lang="en-US"/>
              <a:t>"Automates Unity-specific tasks in your CI/CD pipeline"</a:t>
            </a:r>
            <a:endParaRPr/>
          </a:p>
          <a:p>
            <a:pPr indent="-298450" lvl="0" marL="457200" rtl="0" algn="l">
              <a:lnSpc>
                <a:spcPct val="115000"/>
              </a:lnSpc>
              <a:spcBef>
                <a:spcPts val="0"/>
              </a:spcBef>
              <a:spcAft>
                <a:spcPts val="0"/>
              </a:spcAft>
              <a:buClr>
                <a:schemeClr val="dk1"/>
              </a:buClr>
              <a:buSzPts val="1100"/>
              <a:buChar char="●"/>
            </a:pPr>
            <a:r>
              <a:rPr lang="en-US"/>
              <a:t>"Handles Unity installation and licensing automatically"</a:t>
            </a:r>
            <a:endParaRPr/>
          </a:p>
          <a:p>
            <a:pPr indent="-298450" lvl="0" marL="457200" rtl="0" algn="l">
              <a:lnSpc>
                <a:spcPct val="115000"/>
              </a:lnSpc>
              <a:spcBef>
                <a:spcPts val="0"/>
              </a:spcBef>
              <a:spcAft>
                <a:spcPts val="0"/>
              </a:spcAft>
              <a:buClr>
                <a:schemeClr val="dk1"/>
              </a:buClr>
              <a:buSzPts val="1100"/>
              <a:buChar char="●"/>
            </a:pPr>
            <a:r>
              <a:rPr lang="en-US"/>
              <a:t>"Supports building for multiple platforms in parallel"</a:t>
            </a:r>
            <a:endParaRPr/>
          </a:p>
          <a:p>
            <a:pPr indent="-298450" lvl="0" marL="457200" rtl="0" algn="l">
              <a:lnSpc>
                <a:spcPct val="115000"/>
              </a:lnSpc>
              <a:spcBef>
                <a:spcPts val="0"/>
              </a:spcBef>
              <a:spcAft>
                <a:spcPts val="0"/>
              </a:spcAft>
              <a:buClr>
                <a:schemeClr val="dk1"/>
              </a:buClr>
              <a:buSzPts val="1100"/>
              <a:buChar char="●"/>
            </a:pPr>
            <a:r>
              <a:rPr lang="en-US"/>
              <a:t>"Integrates seamlessly with other GitHub Actions"</a:t>
            </a:r>
            <a:endParaRPr/>
          </a:p>
          <a:p>
            <a:pPr indent="0" lvl="0" marL="0" rtl="0" algn="l">
              <a:lnSpc>
                <a:spcPct val="115000"/>
              </a:lnSpc>
              <a:spcBef>
                <a:spcPts val="1200"/>
              </a:spcBef>
              <a:spcAft>
                <a:spcPts val="0"/>
              </a:spcAft>
              <a:buClr>
                <a:schemeClr val="dk1"/>
              </a:buClr>
              <a:buSzPts val="1100"/>
              <a:buFont typeface="Arial"/>
              <a:buNone/>
            </a:pPr>
            <a:r>
              <a:rPr b="1" lang="en-US"/>
              <a:t>Example workflow structure</a:t>
            </a:r>
            <a:r>
              <a:rPr lang="en-US"/>
              <a:t>: "A typical Unity workflow with GameCI might look like this:</a:t>
            </a:r>
            <a:endParaRPr/>
          </a:p>
          <a:p>
            <a:pPr indent="-298450" lvl="0" marL="457200" rtl="0" algn="l">
              <a:lnSpc>
                <a:spcPct val="115000"/>
              </a:lnSpc>
              <a:spcBef>
                <a:spcPts val="1200"/>
              </a:spcBef>
              <a:spcAft>
                <a:spcPts val="0"/>
              </a:spcAft>
              <a:buClr>
                <a:schemeClr val="dk1"/>
              </a:buClr>
              <a:buSzPts val="1100"/>
              <a:buAutoNum type="arabicPeriod"/>
            </a:pPr>
            <a:r>
              <a:rPr lang="en-US"/>
              <a:t>Activate Unity license</a:t>
            </a:r>
            <a:endParaRPr/>
          </a:p>
          <a:p>
            <a:pPr indent="-298450" lvl="0" marL="457200" rtl="0" algn="l">
              <a:lnSpc>
                <a:spcPct val="115000"/>
              </a:lnSpc>
              <a:spcBef>
                <a:spcPts val="0"/>
              </a:spcBef>
              <a:spcAft>
                <a:spcPts val="0"/>
              </a:spcAft>
              <a:buClr>
                <a:schemeClr val="dk1"/>
              </a:buClr>
              <a:buSzPts val="1100"/>
              <a:buAutoNum type="arabicPeriod"/>
            </a:pPr>
            <a:r>
              <a:rPr lang="en-US"/>
              <a:t>Run tests</a:t>
            </a:r>
            <a:endParaRPr/>
          </a:p>
          <a:p>
            <a:pPr indent="-298450" lvl="0" marL="457200" rtl="0" algn="l">
              <a:lnSpc>
                <a:spcPct val="115000"/>
              </a:lnSpc>
              <a:spcBef>
                <a:spcPts val="0"/>
              </a:spcBef>
              <a:spcAft>
                <a:spcPts val="0"/>
              </a:spcAft>
              <a:buClr>
                <a:schemeClr val="dk1"/>
              </a:buClr>
              <a:buSzPts val="1100"/>
              <a:buAutoNum type="arabicPeriod"/>
            </a:pPr>
            <a:r>
              <a:rPr lang="en-US"/>
              <a:t>Build for multiple platforms</a:t>
            </a:r>
            <a:endParaRPr/>
          </a:p>
          <a:p>
            <a:pPr indent="-298450" lvl="0" marL="457200" rtl="0" algn="l">
              <a:lnSpc>
                <a:spcPct val="115000"/>
              </a:lnSpc>
              <a:spcBef>
                <a:spcPts val="0"/>
              </a:spcBef>
              <a:spcAft>
                <a:spcPts val="0"/>
              </a:spcAft>
              <a:buClr>
                <a:schemeClr val="dk1"/>
              </a:buClr>
              <a:buSzPts val="1100"/>
              <a:buAutoNum type="arabicPeriod"/>
            </a:pPr>
            <a:r>
              <a:rPr lang="en-US"/>
              <a:t>Return Unity license</a:t>
            </a:r>
            <a:endParaRPr/>
          </a:p>
          <a:p>
            <a:pPr indent="-298450" lvl="0" marL="457200" rtl="0" algn="l">
              <a:lnSpc>
                <a:spcPct val="115000"/>
              </a:lnSpc>
              <a:spcBef>
                <a:spcPts val="0"/>
              </a:spcBef>
              <a:spcAft>
                <a:spcPts val="0"/>
              </a:spcAft>
              <a:buClr>
                <a:schemeClr val="dk1"/>
              </a:buClr>
              <a:buSzPts val="1100"/>
              <a:buAutoNum type="arabicPeriod"/>
            </a:pPr>
            <a:r>
              <a:rPr lang="en-US"/>
              <a:t>Upload build artifacts"</a:t>
            </a:r>
            <a:endParaRPr/>
          </a:p>
          <a:p>
            <a:pPr indent="0" lvl="0" marL="0" rtl="0" algn="l">
              <a:lnSpc>
                <a:spcPct val="115000"/>
              </a:lnSpc>
              <a:spcBef>
                <a:spcPts val="1200"/>
              </a:spcBef>
              <a:spcAft>
                <a:spcPts val="0"/>
              </a:spcAft>
              <a:buNone/>
            </a:pPr>
            <a:r>
              <a:rPr b="1" lang="en-US"/>
              <a:t>Customization options</a:t>
            </a:r>
            <a:r>
              <a:rPr lang="en-US"/>
              <a:t>: "GameCI actions are highly customizable. You can specify Unity versions, target platforms, build options, and more."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Resource considerations</a:t>
            </a:r>
            <a:r>
              <a:rPr lang="en-US"/>
              <a:t>: "Remember, Unity builds can be resource-intensive. Be mindful of your GitHub Actions usage limits, especially for larger projects or frequent builds."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t>Conclusion</a:t>
            </a:r>
            <a:r>
              <a:rPr lang="en-US"/>
              <a:t>: "By combining GitHub Actions with GameCI, we can create robust, automated pipelines for Unity development, streamlining our workflow from testing to multi-platform deployment."</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00d7e26882_3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00d7e26882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b="1" lang="en-US"/>
              <a:t>Introduction</a:t>
            </a:r>
            <a:r>
              <a:rPr lang="en-US"/>
              <a:t>: "Now that we understand the basics of GitHub Actions and its application to Unity projects, let's go through a quick start guide to set up your first workflow."</a:t>
            </a:r>
            <a:endParaRPr/>
          </a:p>
          <a:p>
            <a:pPr indent="0" lvl="0" marL="457200" rtl="0" algn="l">
              <a:lnSpc>
                <a:spcPct val="115000"/>
              </a:lnSpc>
              <a:spcBef>
                <a:spcPts val="1200"/>
              </a:spcBef>
              <a:spcAft>
                <a:spcPts val="0"/>
              </a:spcAft>
              <a:buNone/>
            </a:pPr>
            <a:r>
              <a:rPr b="1" lang="en-US"/>
              <a:t>Explain GitHub Gist</a:t>
            </a:r>
            <a:r>
              <a:rPr lang="en-US"/>
              <a:t>: "Before we dive into the steps, let me quickly explain what a GitHub gist is. A gist is a simple way to share snippets of code or other pieces of text. It's like a miniature repository hosted by GitHub. In this case, I've created a gist with an example pipeline that you can easily copy and use in your own projects."</a:t>
            </a:r>
            <a:endParaRPr/>
          </a:p>
          <a:p>
            <a:pPr indent="0" lvl="0" marL="457200" rtl="0" algn="l">
              <a:lnSpc>
                <a:spcPct val="115000"/>
              </a:lnSpc>
              <a:spcBef>
                <a:spcPts val="1200"/>
              </a:spcBef>
              <a:spcAft>
                <a:spcPts val="0"/>
              </a:spcAft>
              <a:buNone/>
            </a:pPr>
            <a:r>
              <a:rPr b="1" lang="en-US"/>
              <a:t>Walk through</a:t>
            </a:r>
            <a:r>
              <a:rPr lang="en-US"/>
              <a:t>:</a:t>
            </a:r>
            <a:endParaRPr/>
          </a:p>
          <a:p>
            <a:pPr indent="-298450" lvl="0" marL="457200" rtl="0" algn="l">
              <a:lnSpc>
                <a:spcPct val="115000"/>
              </a:lnSpc>
              <a:spcBef>
                <a:spcPts val="1200"/>
              </a:spcBef>
              <a:spcAft>
                <a:spcPts val="0"/>
              </a:spcAft>
              <a:buSzPts val="1100"/>
              <a:buAutoNum type="arabicPeriod"/>
            </a:pPr>
            <a:r>
              <a:rPr lang="en-US"/>
              <a:t>"First, create a .github/workflows directory at the root of your repository. This is where GitHub looks for workflow files."</a:t>
            </a:r>
            <a:endParaRPr/>
          </a:p>
          <a:p>
            <a:pPr indent="-298450" lvl="0" marL="457200" rtl="0" algn="l">
              <a:lnSpc>
                <a:spcPct val="115000"/>
              </a:lnSpc>
              <a:spcBef>
                <a:spcPts val="0"/>
              </a:spcBef>
              <a:spcAft>
                <a:spcPts val="0"/>
              </a:spcAft>
              <a:buSzPts val="1100"/>
              <a:buAutoNum type="arabicPeriod"/>
            </a:pPr>
            <a:r>
              <a:rPr lang="en-US"/>
              <a:t>"Next, you'll want to grab the example pipeline from my GitHub gist. The link is my gists on GitHub. There is only one gist. This gist contains a pre-configured workflow file tailored for Unity projects."</a:t>
            </a:r>
            <a:endParaRPr/>
          </a:p>
          <a:p>
            <a:pPr indent="-298450" lvl="0" marL="457200" rtl="0" algn="l">
              <a:lnSpc>
                <a:spcPct val="115000"/>
              </a:lnSpc>
              <a:spcBef>
                <a:spcPts val="0"/>
              </a:spcBef>
              <a:spcAft>
                <a:spcPts val="0"/>
              </a:spcAft>
              <a:buSzPts val="1100"/>
              <a:buAutoNum type="arabicPeriod"/>
            </a:pPr>
            <a:r>
              <a:rPr lang="en-US"/>
              <a:t>"Once you've copied the contents of the gist, simply paste it into a new file in the .github/workflows directory you just created. You might want to name it something like 'unity-ci.yml'."</a:t>
            </a:r>
            <a:endParaRPr/>
          </a:p>
          <a:p>
            <a:pPr indent="-298450" lvl="0" marL="457200" rtl="0" algn="l">
              <a:lnSpc>
                <a:spcPct val="115000"/>
              </a:lnSpc>
              <a:spcBef>
                <a:spcPts val="0"/>
              </a:spcBef>
              <a:spcAft>
                <a:spcPts val="0"/>
              </a:spcAft>
              <a:buSzPts val="1100"/>
              <a:buAutoNum type="arabicPeriod"/>
            </a:pPr>
            <a:r>
              <a:rPr lang="en-US"/>
              <a:t>"After creating the file, you'll need to stage it. This means telling Git that you want to include this new file in your next commit."</a:t>
            </a:r>
            <a:endParaRPr/>
          </a:p>
          <a:p>
            <a:pPr indent="-298450" lvl="0" marL="457200" rtl="0" algn="l">
              <a:lnSpc>
                <a:spcPct val="115000"/>
              </a:lnSpc>
              <a:spcBef>
                <a:spcPts val="0"/>
              </a:spcBef>
              <a:spcAft>
                <a:spcPts val="0"/>
              </a:spcAft>
              <a:buSzPts val="1100"/>
              <a:buAutoNum type="arabicPeriod"/>
            </a:pPr>
            <a:r>
              <a:rPr lang="en-US"/>
              <a:t>"Now, commit the changes. This creates a snapshot of your repository with the new workflow file included."</a:t>
            </a:r>
            <a:endParaRPr/>
          </a:p>
          <a:p>
            <a:pPr indent="-298450" lvl="0" marL="457200" rtl="0" algn="l">
              <a:lnSpc>
                <a:spcPct val="115000"/>
              </a:lnSpc>
              <a:spcBef>
                <a:spcPts val="0"/>
              </a:spcBef>
              <a:spcAft>
                <a:spcPts val="0"/>
              </a:spcAft>
              <a:buSzPts val="1100"/>
              <a:buAutoNum type="arabicPeriod"/>
            </a:pPr>
            <a:r>
              <a:rPr lang="en-US"/>
              <a:t>"Finally, push your changes to GitHub. This uploads your new commit, including the workflow file, to your remote repository."</a:t>
            </a:r>
            <a:endParaRPr/>
          </a:p>
          <a:p>
            <a:pPr indent="0" lvl="0" marL="1371600" rtl="0" algn="l">
              <a:lnSpc>
                <a:spcPct val="115000"/>
              </a:lnSpc>
              <a:spcBef>
                <a:spcPts val="1200"/>
              </a:spcBef>
              <a:spcAft>
                <a:spcPts val="0"/>
              </a:spcAft>
              <a:buNone/>
            </a:pPr>
            <a:r>
              <a:t/>
            </a:r>
            <a:endParaRPr/>
          </a:p>
          <a:p>
            <a:pPr indent="0" lvl="0" marL="457200" rtl="0" algn="l">
              <a:lnSpc>
                <a:spcPct val="115000"/>
              </a:lnSpc>
              <a:spcBef>
                <a:spcPts val="1200"/>
              </a:spcBef>
              <a:spcAft>
                <a:spcPts val="0"/>
              </a:spcAft>
              <a:buNone/>
            </a:pPr>
            <a:r>
              <a:rPr b="1" lang="en-US"/>
              <a:t>Next</a:t>
            </a:r>
            <a:r>
              <a:rPr lang="en-US"/>
              <a:t>: "Once you've pushed these changes, GitHub will automatically detect the new workflow file and start running it according to the triggers you've defined. In this case, it will likely run on every push to your repository."</a:t>
            </a:r>
            <a:endParaRPr/>
          </a:p>
          <a:p>
            <a:pPr indent="0" lvl="0" marL="457200" rtl="0" algn="l">
              <a:lnSpc>
                <a:spcPct val="115000"/>
              </a:lnSpc>
              <a:spcBef>
                <a:spcPts val="1200"/>
              </a:spcBef>
              <a:spcAft>
                <a:spcPts val="0"/>
              </a:spcAft>
              <a:buNone/>
            </a:pPr>
            <a:r>
              <a:rPr b="1" lang="en-US"/>
              <a:t>Customization note</a:t>
            </a:r>
            <a:r>
              <a:rPr lang="en-US"/>
              <a:t>: "Remember, this is just a starting point. You may need to customize the workflow to fit your specific project needs, such as specifying the correct Unity version or adjusting build targets."</a:t>
            </a:r>
            <a:endParaRPr/>
          </a:p>
          <a:p>
            <a:pPr indent="0" lvl="0" marL="457200" rtl="0" algn="l">
              <a:lnSpc>
                <a:spcPct val="115000"/>
              </a:lnSpc>
              <a:spcBef>
                <a:spcPts val="1200"/>
              </a:spcBef>
              <a:spcAft>
                <a:spcPts val="0"/>
              </a:spcAft>
              <a:buNone/>
            </a:pPr>
            <a:r>
              <a:rPr lang="en-US"/>
              <a:t>Transition: "In the next section, we'll take a closer look at what's actually in this workflow file and how you can modify it. But first, are there any questions about this quick start process?"</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007945a82f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007945a82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00d7e26882_3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00d7e26882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"Setting up your Unity license correctly is crucial for your GitHub Actions workflow. It allows the virtual environment to authenticate with Unity and perform builds and tests seamlessly."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"We're going to use our existing Unity license, which simplifies the process and ensures we're compliant with Unity's terms of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"Depending on your operating system, you'll find your Unity license file, which has a .ulf extension, in different locations."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"Don't worry about the security of this information. GitHub encrypts these secrets and only exposes them to your specified GitHub Actions workflows."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"Does anyone have any questions about locating their Unity license or adding it to GitHub?"</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00d7e26882_3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00d7e26882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"Now, let's set up the necessary secrets for our Unity project in GitHub Actions: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First, navigate to your repository's 'Settings' tab, as highlighted at the top of the screenshot.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In the left sidebar, under 'Security', click on 'Secrets and variables', then select 'Actions'.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You'll see a 'New repository secret' button in the bottom right. Click this to add each secret.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4. We need to add three secrets for our Unity workflow:</a:t>
            </a:r>
            <a:endParaRPr/>
          </a:p>
          <a:p>
            <a:pPr indent="0" lvl="0" marL="0" rtl="0" algn="l">
              <a:spcBef>
                <a:spcPts val="0"/>
              </a:spcBef>
              <a:spcAft>
                <a:spcPts val="0"/>
              </a:spcAft>
              <a:buClr>
                <a:schemeClr val="dk1"/>
              </a:buClr>
              <a:buSzPts val="1100"/>
              <a:buFont typeface="Arial"/>
              <a:buNone/>
            </a:pPr>
            <a:r>
              <a:rPr lang="en-US"/>
              <a:t>   - UNITY_EMAIL: Your Unity account email</a:t>
            </a:r>
            <a:endParaRPr/>
          </a:p>
          <a:p>
            <a:pPr indent="0" lvl="0" marL="0" rtl="0" algn="l">
              <a:spcBef>
                <a:spcPts val="0"/>
              </a:spcBef>
              <a:spcAft>
                <a:spcPts val="0"/>
              </a:spcAft>
              <a:buClr>
                <a:schemeClr val="dk1"/>
              </a:buClr>
              <a:buSzPts val="1100"/>
              <a:buFont typeface="Arial"/>
              <a:buNone/>
            </a:pPr>
            <a:r>
              <a:rPr lang="en-US"/>
              <a:t>   - UNITY_LICENSE: The contents of your Unity license file - covered in the next slide</a:t>
            </a:r>
            <a:endParaRPr/>
          </a:p>
          <a:p>
            <a:pPr indent="0" lvl="0" marL="0" rtl="0" algn="l">
              <a:spcBef>
                <a:spcPts val="0"/>
              </a:spcBef>
              <a:spcAft>
                <a:spcPts val="0"/>
              </a:spcAft>
              <a:buClr>
                <a:schemeClr val="dk1"/>
              </a:buClr>
              <a:buSzPts val="1100"/>
              <a:buFont typeface="Arial"/>
              <a:buNone/>
            </a:pPr>
            <a:r>
              <a:rPr lang="en-US"/>
              <a:t>   - UNITY_PASSWORD: Your Unity account password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5. For each secret, click 'New repository secret', enter the name in all caps, paste the value, and click 'Add secret'.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6. Once added, you'll see all three secrets listed as shown in the screenshot.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Remember, these secrets are encrypted and only exposed to selected actions in your workflow, ensuring the security of your sensitive information."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This script provides a clear, step-by-step guide that matches the visual information in the screenshot. It covers the process of navigating to the correct page, adding each secret, and reassures the audience about the security of their information.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007945a82f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007945a82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07945a82f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07945a8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07945a82f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07945a82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007945a82f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07945a82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3"/>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7"/>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7"/>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0"/>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0"/>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1"/>
          <p:cNvSpPr/>
          <p:nvPr>
            <p:ph idx="2" type="pic"/>
          </p:nvPr>
        </p:nvSpPr>
        <p:spPr>
          <a:xfrm>
            <a:off x="5183188" y="987425"/>
            <a:ext cx="6172200" cy="4873500"/>
          </a:xfrm>
          <a:prstGeom prst="rect">
            <a:avLst/>
          </a:prstGeom>
          <a:noFill/>
          <a:ln>
            <a:noFill/>
          </a:ln>
        </p:spPr>
      </p:sp>
      <p:sp>
        <p:nvSpPr>
          <p:cNvPr id="64" name="Google Shape;64;p11"/>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757575"/>
                </a:solidFill>
                <a:latin typeface="Arial"/>
                <a:ea typeface="Arial"/>
                <a:cs typeface="Arial"/>
                <a:sym typeface="Arial"/>
              </a:defRPr>
            </a:lvl1pPr>
            <a:lvl2pPr indent="0" lvl="1" marL="0" marR="0" algn="r">
              <a:spcBef>
                <a:spcPts val="0"/>
              </a:spcBef>
              <a:buNone/>
              <a:defRPr b="0" i="0" sz="1200" u="none" cap="none" strike="noStrike">
                <a:solidFill>
                  <a:srgbClr val="757575"/>
                </a:solidFill>
                <a:latin typeface="Arial"/>
                <a:ea typeface="Arial"/>
                <a:cs typeface="Arial"/>
                <a:sym typeface="Arial"/>
              </a:defRPr>
            </a:lvl2pPr>
            <a:lvl3pPr indent="0" lvl="2" marL="0" marR="0" algn="r">
              <a:spcBef>
                <a:spcPts val="0"/>
              </a:spcBef>
              <a:buNone/>
              <a:defRPr b="0" i="0" sz="1200" u="none" cap="none" strike="noStrike">
                <a:solidFill>
                  <a:srgbClr val="757575"/>
                </a:solidFill>
                <a:latin typeface="Arial"/>
                <a:ea typeface="Arial"/>
                <a:cs typeface="Arial"/>
                <a:sym typeface="Arial"/>
              </a:defRPr>
            </a:lvl3pPr>
            <a:lvl4pPr indent="0" lvl="3" marL="0" marR="0" algn="r">
              <a:spcBef>
                <a:spcPts val="0"/>
              </a:spcBef>
              <a:buNone/>
              <a:defRPr b="0" i="0" sz="1200" u="none" cap="none" strike="noStrike">
                <a:solidFill>
                  <a:srgbClr val="757575"/>
                </a:solidFill>
                <a:latin typeface="Arial"/>
                <a:ea typeface="Arial"/>
                <a:cs typeface="Arial"/>
                <a:sym typeface="Arial"/>
              </a:defRPr>
            </a:lvl4pPr>
            <a:lvl5pPr indent="0" lvl="4" marL="0" marR="0" algn="r">
              <a:spcBef>
                <a:spcPts val="0"/>
              </a:spcBef>
              <a:buNone/>
              <a:defRPr b="0" i="0" sz="1200" u="none" cap="none" strike="noStrike">
                <a:solidFill>
                  <a:srgbClr val="757575"/>
                </a:solidFill>
                <a:latin typeface="Arial"/>
                <a:ea typeface="Arial"/>
                <a:cs typeface="Arial"/>
                <a:sym typeface="Arial"/>
              </a:defRPr>
            </a:lvl5pPr>
            <a:lvl6pPr indent="0" lvl="5" marL="0" marR="0" algn="r">
              <a:spcBef>
                <a:spcPts val="0"/>
              </a:spcBef>
              <a:buNone/>
              <a:defRPr b="0" i="0" sz="1200" u="none" cap="none" strike="noStrike">
                <a:solidFill>
                  <a:srgbClr val="757575"/>
                </a:solidFill>
                <a:latin typeface="Arial"/>
                <a:ea typeface="Arial"/>
                <a:cs typeface="Arial"/>
                <a:sym typeface="Arial"/>
              </a:defRPr>
            </a:lvl6pPr>
            <a:lvl7pPr indent="0" lvl="6" marL="0" marR="0" algn="r">
              <a:spcBef>
                <a:spcPts val="0"/>
              </a:spcBef>
              <a:buNone/>
              <a:defRPr b="0" i="0" sz="1200" u="none" cap="none" strike="noStrike">
                <a:solidFill>
                  <a:srgbClr val="757575"/>
                </a:solidFill>
                <a:latin typeface="Arial"/>
                <a:ea typeface="Arial"/>
                <a:cs typeface="Arial"/>
                <a:sym typeface="Arial"/>
              </a:defRPr>
            </a:lvl7pPr>
            <a:lvl8pPr indent="0" lvl="7" marL="0" marR="0" algn="r">
              <a:spcBef>
                <a:spcPts val="0"/>
              </a:spcBef>
              <a:buNone/>
              <a:defRPr b="0" i="0" sz="1200" u="none" cap="none" strike="noStrike">
                <a:solidFill>
                  <a:srgbClr val="757575"/>
                </a:solidFill>
                <a:latin typeface="Arial"/>
                <a:ea typeface="Arial"/>
                <a:cs typeface="Arial"/>
                <a:sym typeface="Arial"/>
              </a:defRPr>
            </a:lvl8pPr>
            <a:lvl9pPr indent="0" lvl="8" marL="0" marR="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ebpages.uidaho.edu/drbc/cs383/assignments/04b_PresentationMarkingKey.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scm.com/downloads" TargetMode="External"/><Relationship Id="rId4" Type="http://schemas.openxmlformats.org/officeDocument/2006/relationships/hyperlink" Target="https://desktop.github.com/downloa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hyperlink" Target="http://github.com/github/gitignor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jpg"/><Relationship Id="rId4" Type="http://schemas.openxmlformats.org/officeDocument/2006/relationships/image" Target="../media/image1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jp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jp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jp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jp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jp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jp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jp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jp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jp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jp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jpg"/><Relationship Id="rId4" Type="http://schemas.openxmlformats.org/officeDocument/2006/relationships/image" Target="../media/image1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education.github.com/pack"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ame.ci"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gist.github.com/ncolesumm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321118"/>
            <a:ext cx="9144000" cy="920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n-US">
                <a:solidFill>
                  <a:schemeClr val="lt1"/>
                </a:solidFill>
              </a:rPr>
              <a:t>TL 1 Presentation</a:t>
            </a:r>
            <a:endParaRPr>
              <a:solidFill>
                <a:schemeClr val="lt1"/>
              </a:solidFill>
            </a:endParaRPr>
          </a:p>
        </p:txBody>
      </p:sp>
      <p:sp>
        <p:nvSpPr>
          <p:cNvPr id="85" name="Google Shape;85;p1"/>
          <p:cNvSpPr txBox="1"/>
          <p:nvPr>
            <p:ph idx="1" type="subTitle"/>
          </p:nvPr>
        </p:nvSpPr>
        <p:spPr>
          <a:xfrm>
            <a:off x="0" y="4104512"/>
            <a:ext cx="4572000" cy="2753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solidFill>
                  <a:schemeClr val="lt1"/>
                </a:solidFill>
              </a:rPr>
              <a:t>Carson Gustavel</a:t>
            </a:r>
            <a:endParaRPr>
              <a:solidFill>
                <a:schemeClr val="lt1"/>
              </a:solidFill>
            </a:endParaRPr>
          </a:p>
          <a:p>
            <a:pPr indent="0" lvl="0" marL="0" rtl="0" algn="ctr">
              <a:lnSpc>
                <a:spcPct val="90000"/>
              </a:lnSpc>
              <a:spcBef>
                <a:spcPts val="1000"/>
              </a:spcBef>
              <a:spcAft>
                <a:spcPts val="0"/>
              </a:spcAft>
              <a:buClr>
                <a:schemeClr val="dk1"/>
              </a:buClr>
              <a:buSzPts val="2400"/>
              <a:buNone/>
            </a:pPr>
            <a:r>
              <a:rPr lang="en-US">
                <a:solidFill>
                  <a:schemeClr val="lt1"/>
                </a:solidFill>
              </a:rPr>
              <a:t>Michael Habermann</a:t>
            </a:r>
            <a:endParaRPr>
              <a:solidFill>
                <a:schemeClr val="lt1"/>
              </a:solidFill>
            </a:endParaRPr>
          </a:p>
          <a:p>
            <a:pPr indent="0" lvl="0" marL="0" rtl="0" algn="ctr">
              <a:lnSpc>
                <a:spcPct val="90000"/>
              </a:lnSpc>
              <a:spcBef>
                <a:spcPts val="1000"/>
              </a:spcBef>
              <a:spcAft>
                <a:spcPts val="0"/>
              </a:spcAft>
              <a:buClr>
                <a:schemeClr val="dk1"/>
              </a:buClr>
              <a:buSzPts val="2400"/>
              <a:buNone/>
            </a:pPr>
            <a:r>
              <a:rPr lang="en-US">
                <a:solidFill>
                  <a:schemeClr val="lt1"/>
                </a:solidFill>
              </a:rPr>
              <a:t>Ferris Hammes-Buehler</a:t>
            </a:r>
            <a:endParaRPr>
              <a:solidFill>
                <a:schemeClr val="lt1"/>
              </a:solidFill>
            </a:endParaRPr>
          </a:p>
          <a:p>
            <a:pPr indent="0" lvl="0" marL="0" rtl="0" algn="ctr">
              <a:lnSpc>
                <a:spcPct val="90000"/>
              </a:lnSpc>
              <a:spcBef>
                <a:spcPts val="1000"/>
              </a:spcBef>
              <a:spcAft>
                <a:spcPts val="0"/>
              </a:spcAft>
              <a:buClr>
                <a:schemeClr val="dk1"/>
              </a:buClr>
              <a:buSzPts val="2400"/>
              <a:buNone/>
            </a:pPr>
            <a:r>
              <a:rPr lang="en-US">
                <a:solidFill>
                  <a:schemeClr val="lt1"/>
                </a:solidFill>
              </a:rPr>
              <a:t>Nathan Hampton</a:t>
            </a:r>
            <a:endParaRPr>
              <a:solidFill>
                <a:schemeClr val="lt1"/>
              </a:solidFill>
            </a:endParaRPr>
          </a:p>
        </p:txBody>
      </p:sp>
      <p:sp>
        <p:nvSpPr>
          <p:cNvPr id="86" name="Google Shape;86;p1"/>
          <p:cNvSpPr txBox="1"/>
          <p:nvPr/>
        </p:nvSpPr>
        <p:spPr>
          <a:xfrm>
            <a:off x="7619997" y="4104461"/>
            <a:ext cx="4572000" cy="27534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0" i="0" lang="en-US" sz="2400" u="none" cap="none" strike="noStrike">
                <a:solidFill>
                  <a:schemeClr val="lt1"/>
                </a:solidFill>
                <a:latin typeface="Arial"/>
                <a:ea typeface="Arial"/>
                <a:cs typeface="Arial"/>
                <a:sym typeface="Arial"/>
              </a:rPr>
              <a:t>Kenny Kline</a:t>
            </a:r>
            <a:endParaRPr sz="2400">
              <a:solidFill>
                <a:schemeClr val="lt1"/>
              </a:solidFill>
            </a:endParaRPr>
          </a:p>
          <a:p>
            <a:pPr indent="0" lvl="0" marL="0" marR="0" rtl="0" algn="ctr">
              <a:lnSpc>
                <a:spcPct val="90000"/>
              </a:lnSpc>
              <a:spcBef>
                <a:spcPts val="1000"/>
              </a:spcBef>
              <a:spcAft>
                <a:spcPts val="0"/>
              </a:spcAft>
              <a:buClr>
                <a:schemeClr val="dk1"/>
              </a:buClr>
              <a:buSzPts val="2400"/>
              <a:buFont typeface="Arial"/>
              <a:buNone/>
            </a:pPr>
            <a:r>
              <a:rPr b="0" i="0" lang="en-US" sz="2400" u="none" cap="none" strike="noStrike">
                <a:solidFill>
                  <a:schemeClr val="lt1"/>
                </a:solidFill>
                <a:latin typeface="Arial"/>
                <a:ea typeface="Arial"/>
                <a:cs typeface="Arial"/>
                <a:sym typeface="Arial"/>
              </a:rPr>
              <a:t>Ian McCall</a:t>
            </a:r>
            <a:endParaRPr sz="2400">
              <a:solidFill>
                <a:schemeClr val="lt1"/>
              </a:solidFill>
            </a:endParaRPr>
          </a:p>
          <a:p>
            <a:pPr indent="0" lvl="0" marL="0" marR="0" rtl="0" algn="ctr">
              <a:lnSpc>
                <a:spcPct val="90000"/>
              </a:lnSpc>
              <a:spcBef>
                <a:spcPts val="1000"/>
              </a:spcBef>
              <a:spcAft>
                <a:spcPts val="0"/>
              </a:spcAft>
              <a:buClr>
                <a:schemeClr val="dk1"/>
              </a:buClr>
              <a:buSzPts val="2400"/>
              <a:buFont typeface="Arial"/>
              <a:buNone/>
            </a:pPr>
            <a:r>
              <a:rPr b="0" i="0" lang="en-US" sz="2400" u="none" cap="none" strike="noStrike">
                <a:solidFill>
                  <a:schemeClr val="lt1"/>
                </a:solidFill>
                <a:latin typeface="Arial"/>
                <a:ea typeface="Arial"/>
                <a:cs typeface="Arial"/>
                <a:sym typeface="Arial"/>
              </a:rPr>
              <a:t>Ashton Pomerantz</a:t>
            </a:r>
            <a:endParaRPr sz="2400">
              <a:solidFill>
                <a:schemeClr val="lt1"/>
              </a:solidFill>
            </a:endParaRPr>
          </a:p>
          <a:p>
            <a:pPr indent="0" lvl="0" marL="0" marR="0" rtl="0" algn="ctr">
              <a:lnSpc>
                <a:spcPct val="90000"/>
              </a:lnSpc>
              <a:spcBef>
                <a:spcPts val="1000"/>
              </a:spcBef>
              <a:spcAft>
                <a:spcPts val="0"/>
              </a:spcAft>
              <a:buClr>
                <a:schemeClr val="dk1"/>
              </a:buClr>
              <a:buSzPts val="2400"/>
              <a:buFont typeface="Arial"/>
              <a:buNone/>
            </a:pPr>
            <a:r>
              <a:rPr b="0" i="0" lang="en-US" sz="2400" u="none" cap="none" strike="noStrike">
                <a:solidFill>
                  <a:schemeClr val="lt1"/>
                </a:solidFill>
                <a:latin typeface="Arial"/>
                <a:ea typeface="Arial"/>
                <a:cs typeface="Arial"/>
                <a:sym typeface="Arial"/>
              </a:rPr>
              <a:t>Nate Summers</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007945a82f_0_6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Very Brief Example</a:t>
            </a:r>
            <a:endParaRPr sz="2400"/>
          </a:p>
        </p:txBody>
      </p:sp>
      <p:sp>
        <p:nvSpPr>
          <p:cNvPr id="152" name="Google Shape;152;g3007945a82f_0_64"/>
          <p:cNvSpPr txBox="1"/>
          <p:nvPr/>
        </p:nvSpPr>
        <p:spPr>
          <a:xfrm>
            <a:off x="6976800" y="1843225"/>
            <a:ext cx="4377000" cy="2724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2800">
                <a:solidFill>
                  <a:schemeClr val="dk1"/>
                </a:solidFill>
              </a:rPr>
              <a:t>Action:</a:t>
            </a:r>
            <a:endParaRPr sz="2800">
              <a:solidFill>
                <a:schemeClr val="dk1"/>
              </a:solidFill>
            </a:endParaRPr>
          </a:p>
          <a:p>
            <a:pPr indent="-406400" lvl="0" marL="457200" rtl="0" algn="l">
              <a:spcBef>
                <a:spcPts val="1000"/>
              </a:spcBef>
              <a:spcAft>
                <a:spcPts val="0"/>
              </a:spcAft>
              <a:buClr>
                <a:schemeClr val="dk1"/>
              </a:buClr>
              <a:buSzPts val="2800"/>
              <a:buChar char="●"/>
            </a:pPr>
            <a:r>
              <a:rPr lang="en-US" sz="2800">
                <a:solidFill>
                  <a:schemeClr val="dk1"/>
                </a:solidFill>
              </a:rPr>
              <a:t>Player unlocks vault and gets trophy.</a:t>
            </a:r>
            <a:endParaRPr sz="2800">
              <a:solidFill>
                <a:schemeClr val="dk1"/>
              </a:solidFill>
            </a:endParaRPr>
          </a:p>
          <a:p>
            <a:pPr indent="0" lvl="0" marL="0" rtl="0" algn="l">
              <a:spcBef>
                <a:spcPts val="1000"/>
              </a:spcBef>
              <a:spcAft>
                <a:spcPts val="0"/>
              </a:spcAft>
              <a:buNone/>
            </a:pPr>
            <a:r>
              <a:t/>
            </a:r>
            <a:endParaRPr sz="2800">
              <a:solidFill>
                <a:schemeClr val="dk1"/>
              </a:solidFill>
            </a:endParaRPr>
          </a:p>
          <a:p>
            <a:pPr indent="-406400" lvl="0" marL="457200" rtl="0" algn="l">
              <a:spcBef>
                <a:spcPts val="1000"/>
              </a:spcBef>
              <a:spcAft>
                <a:spcPts val="0"/>
              </a:spcAft>
              <a:buClr>
                <a:schemeClr val="dk1"/>
              </a:buClr>
              <a:buSzPts val="2800"/>
              <a:buChar char="●"/>
            </a:pPr>
            <a:r>
              <a:rPr lang="en-US" sz="2800">
                <a:solidFill>
                  <a:schemeClr val="dk1"/>
                </a:solidFill>
              </a:rPr>
              <a:t>The end.</a:t>
            </a:r>
            <a:endParaRPr sz="2800">
              <a:solidFill>
                <a:schemeClr val="dk1"/>
              </a:solidFill>
            </a:endParaRPr>
          </a:p>
        </p:txBody>
      </p:sp>
      <p:pic>
        <p:nvPicPr>
          <p:cNvPr id="153" name="Google Shape;153;g3007945a82f_0_64"/>
          <p:cNvPicPr preferRelativeResize="0"/>
          <p:nvPr/>
        </p:nvPicPr>
        <p:blipFill>
          <a:blip r:embed="rId3">
            <a:alphaModFix/>
          </a:blip>
          <a:stretch>
            <a:fillRect/>
          </a:stretch>
        </p:blipFill>
        <p:spPr>
          <a:xfrm>
            <a:off x="838200" y="1843225"/>
            <a:ext cx="4377000" cy="4714358"/>
          </a:xfrm>
          <a:prstGeom prst="rect">
            <a:avLst/>
          </a:prstGeom>
          <a:noFill/>
          <a:ln>
            <a:noFill/>
          </a:ln>
        </p:spPr>
      </p:pic>
      <p:sp>
        <p:nvSpPr>
          <p:cNvPr id="154" name="Google Shape;154;g3007945a82f_0_64"/>
          <p:cNvSpPr txBox="1"/>
          <p:nvPr/>
        </p:nvSpPr>
        <p:spPr>
          <a:xfrm>
            <a:off x="10874225" y="6242400"/>
            <a:ext cx="1317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chemeClr val="dk1"/>
                </a:solidFill>
              </a:rPr>
              <a:t>Ashton</a:t>
            </a:r>
            <a:endParaRPr sz="2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fea6c71794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Systems Analysis</a:t>
            </a:r>
            <a:endParaRPr/>
          </a:p>
        </p:txBody>
      </p:sp>
      <p:sp>
        <p:nvSpPr>
          <p:cNvPr id="160" name="Google Shape;160;g2fea6c71794_0_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Michael</a:t>
            </a:r>
            <a:endParaRPr/>
          </a:p>
          <a:p>
            <a:pPr indent="-342900" lvl="0" marL="457200" rtl="0" algn="l">
              <a:spcBef>
                <a:spcPts val="1000"/>
              </a:spcBef>
              <a:spcAft>
                <a:spcPts val="0"/>
              </a:spcAft>
              <a:buSzPts val="1800"/>
              <a:buChar char="-"/>
            </a:pPr>
            <a:r>
              <a:rPr lang="en-US"/>
              <a:t>See </a:t>
            </a:r>
            <a:r>
              <a:rPr lang="en-US" u="sng">
                <a:solidFill>
                  <a:schemeClr val="hlink"/>
                </a:solidFill>
                <a:hlinkClick r:id="rId3"/>
              </a:rPr>
              <a:t>https://webpages.uidaho.edu/drbc/cs383/assignments/04b_PresentationMarkingKey.pdf</a:t>
            </a:r>
            <a:br>
              <a:rPr lang="en-US"/>
            </a:br>
            <a:r>
              <a:rPr lang="en-US"/>
              <a:t>for a list of what needs to be presented.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ffa632d80d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Setting up a Git Repo - Github.com</a:t>
            </a:r>
            <a:endParaRPr/>
          </a:p>
        </p:txBody>
      </p:sp>
      <p:sp>
        <p:nvSpPr>
          <p:cNvPr id="166" name="Google Shape;166;g2ffa632d80d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67" name="Google Shape;167;g2ffa632d80d_0_0"/>
          <p:cNvPicPr preferRelativeResize="0"/>
          <p:nvPr/>
        </p:nvPicPr>
        <p:blipFill>
          <a:blip r:embed="rId3">
            <a:alphaModFix/>
          </a:blip>
          <a:stretch>
            <a:fillRect/>
          </a:stretch>
        </p:blipFill>
        <p:spPr>
          <a:xfrm>
            <a:off x="577188" y="1581349"/>
            <a:ext cx="11037624" cy="4839740"/>
          </a:xfrm>
          <a:prstGeom prst="rect">
            <a:avLst/>
          </a:prstGeom>
          <a:noFill/>
          <a:ln>
            <a:noFill/>
          </a:ln>
        </p:spPr>
      </p:pic>
      <p:sp>
        <p:nvSpPr>
          <p:cNvPr id="168" name="Google Shape;168;g2ffa632d80d_0_0"/>
          <p:cNvSpPr txBox="1"/>
          <p:nvPr/>
        </p:nvSpPr>
        <p:spPr>
          <a:xfrm>
            <a:off x="9756000" y="6311625"/>
            <a:ext cx="24360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Carson G</a:t>
            </a:r>
            <a:endParaRPr sz="2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ffa632d80d_0_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Once you’re logged in…</a:t>
            </a:r>
            <a:endParaRPr/>
          </a:p>
        </p:txBody>
      </p:sp>
      <p:sp>
        <p:nvSpPr>
          <p:cNvPr id="174" name="Google Shape;174;g2ffa632d80d_0_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75" name="Google Shape;175;g2ffa632d80d_0_7"/>
          <p:cNvPicPr preferRelativeResize="0"/>
          <p:nvPr/>
        </p:nvPicPr>
        <p:blipFill>
          <a:blip r:embed="rId3">
            <a:alphaModFix/>
          </a:blip>
          <a:stretch>
            <a:fillRect/>
          </a:stretch>
        </p:blipFill>
        <p:spPr>
          <a:xfrm>
            <a:off x="619825" y="1568074"/>
            <a:ext cx="11197998" cy="4866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ffa632d80d_0_1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81" name="Google Shape;181;g2ffa632d80d_0_1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82" name="Google Shape;182;g2ffa632d80d_0_13"/>
          <p:cNvPicPr preferRelativeResize="0"/>
          <p:nvPr/>
        </p:nvPicPr>
        <p:blipFill>
          <a:blip r:embed="rId3">
            <a:alphaModFix/>
          </a:blip>
          <a:stretch>
            <a:fillRect/>
          </a:stretch>
        </p:blipFill>
        <p:spPr>
          <a:xfrm>
            <a:off x="101224" y="419662"/>
            <a:ext cx="3944651" cy="6018675"/>
          </a:xfrm>
          <a:prstGeom prst="rect">
            <a:avLst/>
          </a:prstGeom>
          <a:noFill/>
          <a:ln>
            <a:noFill/>
          </a:ln>
        </p:spPr>
      </p:pic>
      <p:pic>
        <p:nvPicPr>
          <p:cNvPr id="183" name="Google Shape;183;g2ffa632d80d_0_13"/>
          <p:cNvPicPr preferRelativeResize="0"/>
          <p:nvPr/>
        </p:nvPicPr>
        <p:blipFill>
          <a:blip r:embed="rId4">
            <a:alphaModFix/>
          </a:blip>
          <a:stretch>
            <a:fillRect/>
          </a:stretch>
        </p:blipFill>
        <p:spPr>
          <a:xfrm>
            <a:off x="3891125" y="1614624"/>
            <a:ext cx="8166676" cy="3628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ffa632d80d_0_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89" name="Google Shape;189;g2ffa632d80d_0_2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90" name="Google Shape;190;g2ffa632d80d_0_20"/>
          <p:cNvPicPr preferRelativeResize="0"/>
          <p:nvPr/>
        </p:nvPicPr>
        <p:blipFill>
          <a:blip r:embed="rId3">
            <a:alphaModFix/>
          </a:blip>
          <a:stretch>
            <a:fillRect/>
          </a:stretch>
        </p:blipFill>
        <p:spPr>
          <a:xfrm>
            <a:off x="1095163" y="1502414"/>
            <a:ext cx="10001674" cy="3853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ffa632d80d_0_2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96" name="Google Shape;196;g2ffa632d80d_0_2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97" name="Google Shape;197;g2ffa632d80d_0_26"/>
          <p:cNvPicPr preferRelativeResize="0"/>
          <p:nvPr/>
        </p:nvPicPr>
        <p:blipFill>
          <a:blip r:embed="rId3">
            <a:alphaModFix/>
          </a:blip>
          <a:stretch>
            <a:fillRect/>
          </a:stretch>
        </p:blipFill>
        <p:spPr>
          <a:xfrm>
            <a:off x="880275" y="1182775"/>
            <a:ext cx="10431452" cy="44924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ffa632d80d_0_3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Downloading ways to use Git</a:t>
            </a:r>
            <a:endParaRPr/>
          </a:p>
        </p:txBody>
      </p:sp>
      <p:sp>
        <p:nvSpPr>
          <p:cNvPr id="203" name="Google Shape;203;g2ffa632d80d_0_3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Git comes preloaded onto most linux machines (including WSL Ubuntu Terminal) and most Mac terminals as well.</a:t>
            </a:r>
            <a:endParaRPr/>
          </a:p>
          <a:p>
            <a:pPr indent="0" lvl="0" marL="0" rtl="0" algn="l">
              <a:spcBef>
                <a:spcPts val="1000"/>
              </a:spcBef>
              <a:spcAft>
                <a:spcPts val="0"/>
              </a:spcAft>
              <a:buNone/>
            </a:pPr>
            <a:r>
              <a:rPr lang="en-US" u="sng">
                <a:solidFill>
                  <a:schemeClr val="hlink"/>
                </a:solidFill>
                <a:hlinkClick r:id="rId3"/>
              </a:rPr>
              <a:t>https://git-scm.com/downloads</a:t>
            </a:r>
            <a:r>
              <a:rPr lang="en-US"/>
              <a:t> - Git Bash</a:t>
            </a:r>
            <a:endParaRPr/>
          </a:p>
          <a:p>
            <a:pPr indent="0" lvl="0" marL="0" rtl="0" algn="l">
              <a:spcBef>
                <a:spcPts val="1000"/>
              </a:spcBef>
              <a:spcAft>
                <a:spcPts val="0"/>
              </a:spcAft>
              <a:buNone/>
            </a:pPr>
            <a:r>
              <a:rPr lang="en-US" u="sng">
                <a:solidFill>
                  <a:schemeClr val="hlink"/>
                </a:solidFill>
                <a:hlinkClick r:id="rId4"/>
              </a:rPr>
              <a:t>https://desktop.github.com/download/</a:t>
            </a:r>
            <a:r>
              <a:rPr lang="en-US"/>
              <a:t> - Github Desktop</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fea6c71794_0_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Adding a </a:t>
            </a:r>
            <a:r>
              <a:rPr lang="en-US"/>
              <a:t>.gitignore</a:t>
            </a:r>
            <a:endParaRPr/>
          </a:p>
        </p:txBody>
      </p:sp>
      <p:sp>
        <p:nvSpPr>
          <p:cNvPr id="209" name="Google Shape;209;g2fea6c71794_0_1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Ferris</a:t>
            </a:r>
            <a:endParaRPr/>
          </a:p>
          <a:p>
            <a:pPr indent="-342900" lvl="0" marL="457200" rtl="0" algn="l">
              <a:spcBef>
                <a:spcPts val="1000"/>
              </a:spcBef>
              <a:spcAft>
                <a:spcPts val="0"/>
              </a:spcAft>
              <a:buSzPts val="1800"/>
              <a:buChar char="-"/>
            </a:pPr>
            <a:r>
              <a:rPr lang="en-US"/>
              <a:t>Explain what .gitignore does, why it’s useful, and how to set one 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g2fea6c71794_1_10"/>
          <p:cNvSpPr txBox="1"/>
          <p:nvPr>
            <p:ph type="title"/>
          </p:nvPr>
        </p:nvSpPr>
        <p:spPr>
          <a:xfrm>
            <a:off x="831850" y="1709738"/>
            <a:ext cx="105156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solidFill>
                  <a:schemeClr val="lt1"/>
                </a:solidFill>
              </a:rPr>
              <a:t>Adding a </a:t>
            </a:r>
            <a:r>
              <a:rPr lang="en-US">
                <a:highlight>
                  <a:srgbClr val="999999"/>
                </a:highlight>
                <a:latin typeface="Courier New"/>
                <a:ea typeface="Courier New"/>
                <a:cs typeface="Courier New"/>
                <a:sym typeface="Courier New"/>
              </a:rPr>
              <a:t>.gitignore</a:t>
            </a:r>
            <a:endParaRPr>
              <a:highlight>
                <a:srgbClr val="999999"/>
              </a:highlight>
              <a:latin typeface="Courier New"/>
              <a:ea typeface="Courier New"/>
              <a:cs typeface="Courier New"/>
              <a:sym typeface="Courier New"/>
            </a:endParaRPr>
          </a:p>
        </p:txBody>
      </p:sp>
      <p:sp>
        <p:nvSpPr>
          <p:cNvPr id="215" name="Google Shape;215;g2fea6c71794_1_10"/>
          <p:cNvSpPr txBox="1"/>
          <p:nvPr>
            <p:ph idx="1" type="body"/>
          </p:nvPr>
        </p:nvSpPr>
        <p:spPr>
          <a:xfrm>
            <a:off x="831850" y="4589463"/>
            <a:ext cx="105156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latin typeface="Play"/>
                <a:ea typeface="Play"/>
                <a:cs typeface="Play"/>
                <a:sym typeface="Play"/>
              </a:rPr>
              <a:t>Ferris Hammes-Buehler</a:t>
            </a:r>
            <a:endParaRPr>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3007945a82f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2000"/>
              </a:spcBef>
              <a:spcAft>
                <a:spcPts val="0"/>
              </a:spcAft>
              <a:buSzPts val="1800"/>
              <a:buChar char="-"/>
            </a:pPr>
            <a:r>
              <a:rPr lang="en-US"/>
              <a:t>A storyboard is a visual representation that helps with digital storytelling.</a:t>
            </a:r>
            <a:endParaRPr/>
          </a:p>
          <a:p>
            <a:pPr indent="-342900" lvl="0" marL="457200" rtl="0" algn="l">
              <a:lnSpc>
                <a:spcPct val="115000"/>
              </a:lnSpc>
              <a:spcBef>
                <a:spcPts val="2000"/>
              </a:spcBef>
              <a:spcAft>
                <a:spcPts val="0"/>
              </a:spcAft>
              <a:buSzPts val="1800"/>
              <a:buChar char="-"/>
            </a:pPr>
            <a:r>
              <a:rPr lang="en-US"/>
              <a:t>Storyboards are broken down into panels like a comic book.</a:t>
            </a:r>
            <a:endParaRPr/>
          </a:p>
          <a:p>
            <a:pPr indent="-342900" lvl="0" marL="457200" rtl="0" algn="l">
              <a:lnSpc>
                <a:spcPct val="115000"/>
              </a:lnSpc>
              <a:spcBef>
                <a:spcPts val="2000"/>
              </a:spcBef>
              <a:spcAft>
                <a:spcPts val="0"/>
              </a:spcAft>
              <a:buSzPts val="1800"/>
              <a:buChar char="-"/>
            </a:pPr>
            <a:r>
              <a:rPr lang="en-US"/>
              <a:t>A storyboard is a guide of how your game is going to look before you actually create it.</a:t>
            </a:r>
            <a:endParaRPr/>
          </a:p>
          <a:p>
            <a:pPr indent="-342900" lvl="0" marL="457200" rtl="0" algn="l">
              <a:lnSpc>
                <a:spcPct val="115000"/>
              </a:lnSpc>
              <a:spcBef>
                <a:spcPts val="2000"/>
              </a:spcBef>
              <a:spcAft>
                <a:spcPts val="0"/>
              </a:spcAft>
              <a:buSzPts val="1800"/>
              <a:buChar char="-"/>
            </a:pPr>
            <a:r>
              <a:rPr lang="en-US"/>
              <a:t>They can also include technical aspects to explain design.</a:t>
            </a:r>
            <a:endParaRPr/>
          </a:p>
        </p:txBody>
      </p:sp>
      <p:sp>
        <p:nvSpPr>
          <p:cNvPr id="92" name="Google Shape;92;g3007945a82f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is a Storyboard?</a:t>
            </a:r>
            <a:endParaRPr/>
          </a:p>
        </p:txBody>
      </p:sp>
      <p:sp>
        <p:nvSpPr>
          <p:cNvPr id="93" name="Google Shape;93;g3007945a82f_0_0"/>
          <p:cNvSpPr txBox="1"/>
          <p:nvPr/>
        </p:nvSpPr>
        <p:spPr>
          <a:xfrm>
            <a:off x="10874225" y="6242400"/>
            <a:ext cx="1317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chemeClr val="dk1"/>
                </a:solidFill>
              </a:rPr>
              <a:t>Ashton</a:t>
            </a:r>
            <a:endParaRPr sz="2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g2fea6c71794_1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.gitignore</a:t>
            </a:r>
            <a:endParaRPr>
              <a:solidFill>
                <a:schemeClr val="lt1"/>
              </a:solidFill>
            </a:endParaRPr>
          </a:p>
        </p:txBody>
      </p:sp>
      <p:sp>
        <p:nvSpPr>
          <p:cNvPr id="221" name="Google Shape;221;g2fea6c71794_1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solidFill>
                  <a:schemeClr val="lt1"/>
                </a:solidFill>
              </a:rPr>
              <a:t>What is a </a:t>
            </a:r>
            <a:r>
              <a:rPr lang="en-US">
                <a:highlight>
                  <a:srgbClr val="999999"/>
                </a:highlight>
                <a:latin typeface="Courier New"/>
                <a:ea typeface="Courier New"/>
                <a:cs typeface="Courier New"/>
                <a:sym typeface="Courier New"/>
              </a:rPr>
              <a:t>.gitignore</a:t>
            </a:r>
            <a:r>
              <a:rPr lang="en-US">
                <a:solidFill>
                  <a:schemeClr val="lt1"/>
                </a:solidFill>
              </a:rPr>
              <a:t> file?</a:t>
            </a:r>
            <a:endParaRPr>
              <a:solidFill>
                <a:schemeClr val="lt1"/>
              </a:solidFill>
            </a:endParaRPr>
          </a:p>
          <a:p>
            <a:pPr indent="0" lvl="0" marL="0" rtl="0" algn="l">
              <a:spcBef>
                <a:spcPts val="1000"/>
              </a:spcBef>
              <a:spcAft>
                <a:spcPts val="0"/>
              </a:spcAft>
              <a:buNone/>
            </a:pPr>
            <a:r>
              <a:t/>
            </a:r>
            <a:endParaRPr/>
          </a:p>
        </p:txBody>
      </p:sp>
      <p:sp>
        <p:nvSpPr>
          <p:cNvPr id="222" name="Google Shape;222;g2fea6c71794_1_0"/>
          <p:cNvSpPr txBox="1"/>
          <p:nvPr/>
        </p:nvSpPr>
        <p:spPr>
          <a:xfrm>
            <a:off x="7952825" y="6156825"/>
            <a:ext cx="40440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757575"/>
                </a:solidFill>
              </a:rPr>
              <a:t>Ferris Hammes-Buehler</a:t>
            </a:r>
            <a:endParaRPr sz="2800">
              <a:solidFill>
                <a:srgbClr val="75757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g2fea6c71794_1_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Copying from a template</a:t>
            </a:r>
            <a:endParaRPr>
              <a:solidFill>
                <a:schemeClr val="lt1"/>
              </a:solidFill>
            </a:endParaRPr>
          </a:p>
        </p:txBody>
      </p:sp>
      <p:sp>
        <p:nvSpPr>
          <p:cNvPr id="228" name="Google Shape;228;g2fea6c71794_1_5"/>
          <p:cNvSpPr txBox="1"/>
          <p:nvPr>
            <p:ph idx="1" type="body"/>
          </p:nvPr>
        </p:nvSpPr>
        <p:spPr>
          <a:xfrm>
            <a:off x="838200" y="1825625"/>
            <a:ext cx="10515600" cy="53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u="sng">
                <a:solidFill>
                  <a:schemeClr val="hlink"/>
                </a:solidFill>
                <a:hlinkClick r:id="rId4"/>
              </a:rPr>
              <a:t>github.com/github/gitignore</a:t>
            </a:r>
            <a:endParaRPr u="sng">
              <a:solidFill>
                <a:schemeClr val="hlink"/>
              </a:solidFill>
            </a:endParaRPr>
          </a:p>
        </p:txBody>
      </p:sp>
      <p:sp>
        <p:nvSpPr>
          <p:cNvPr id="229" name="Google Shape;229;g2fea6c71794_1_5"/>
          <p:cNvSpPr txBox="1"/>
          <p:nvPr/>
        </p:nvSpPr>
        <p:spPr>
          <a:xfrm>
            <a:off x="1200775" y="2364425"/>
            <a:ext cx="3440400" cy="538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000"/>
              </a:spcBef>
              <a:spcAft>
                <a:spcPts val="0"/>
              </a:spcAft>
              <a:buClr>
                <a:schemeClr val="hlink"/>
              </a:buClr>
              <a:buSzPts val="1800"/>
              <a:buChar char="-"/>
            </a:pPr>
            <a:r>
              <a:rPr lang="en-US" sz="2800" u="sng">
                <a:solidFill>
                  <a:schemeClr val="hlink"/>
                </a:solidFill>
              </a:rPr>
              <a:t>./Unity.gitignore</a:t>
            </a:r>
            <a:endParaRPr sz="2800">
              <a:solidFill>
                <a:schemeClr val="dk1"/>
              </a:solidFill>
            </a:endParaRPr>
          </a:p>
        </p:txBody>
      </p:sp>
      <p:sp>
        <p:nvSpPr>
          <p:cNvPr id="230" name="Google Shape;230;g2fea6c71794_1_5"/>
          <p:cNvSpPr txBox="1"/>
          <p:nvPr/>
        </p:nvSpPr>
        <p:spPr>
          <a:xfrm>
            <a:off x="1200775" y="2903225"/>
            <a:ext cx="4551900" cy="538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000"/>
              </a:spcBef>
              <a:spcAft>
                <a:spcPts val="0"/>
              </a:spcAft>
              <a:buClr>
                <a:schemeClr val="hlink"/>
              </a:buClr>
              <a:buSzPts val="1800"/>
              <a:buChar char="-"/>
            </a:pPr>
            <a:r>
              <a:rPr lang="en-US" sz="2800" u="sng">
                <a:solidFill>
                  <a:schemeClr val="hlink"/>
                </a:solidFill>
              </a:rPr>
              <a:t>./UnrealEngine.gitignore</a:t>
            </a:r>
            <a:endParaRPr sz="2800">
              <a:solidFill>
                <a:schemeClr val="dk1"/>
              </a:solidFill>
            </a:endParaRPr>
          </a:p>
        </p:txBody>
      </p:sp>
      <p:sp>
        <p:nvSpPr>
          <p:cNvPr id="231" name="Google Shape;231;g2fea6c71794_1_5"/>
          <p:cNvSpPr txBox="1"/>
          <p:nvPr/>
        </p:nvSpPr>
        <p:spPr>
          <a:xfrm>
            <a:off x="1200775" y="3442025"/>
            <a:ext cx="4551900" cy="538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000"/>
              </a:spcBef>
              <a:spcAft>
                <a:spcPts val="0"/>
              </a:spcAft>
              <a:buClr>
                <a:schemeClr val="hlink"/>
              </a:buClr>
              <a:buSzPts val="1800"/>
              <a:buChar char="-"/>
            </a:pPr>
            <a:r>
              <a:rPr lang="en-US" sz="2800" u="sng">
                <a:solidFill>
                  <a:schemeClr val="hlink"/>
                </a:solidFill>
              </a:rPr>
              <a:t>./VisualStudio.gitignore</a:t>
            </a:r>
            <a:endParaRPr sz="2800">
              <a:solidFill>
                <a:schemeClr val="dk1"/>
              </a:solidFill>
            </a:endParaRPr>
          </a:p>
        </p:txBody>
      </p:sp>
      <p:sp>
        <p:nvSpPr>
          <p:cNvPr id="232" name="Google Shape;232;g2fea6c71794_1_5"/>
          <p:cNvSpPr txBox="1"/>
          <p:nvPr/>
        </p:nvSpPr>
        <p:spPr>
          <a:xfrm>
            <a:off x="1200775" y="3980825"/>
            <a:ext cx="3440400" cy="538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000"/>
              </a:spcBef>
              <a:spcAft>
                <a:spcPts val="0"/>
              </a:spcAft>
              <a:buClr>
                <a:schemeClr val="hlink"/>
              </a:buClr>
              <a:buSzPts val="1800"/>
              <a:buChar char="-"/>
            </a:pPr>
            <a:r>
              <a:rPr lang="en-US" sz="2800" u="sng">
                <a:solidFill>
                  <a:schemeClr val="hlink"/>
                </a:solidFill>
              </a:rPr>
              <a:t>./Godot.gitignore</a:t>
            </a:r>
            <a:endParaRPr sz="2800">
              <a:solidFill>
                <a:schemeClr val="dk1"/>
              </a:solidFill>
            </a:endParaRPr>
          </a:p>
        </p:txBody>
      </p:sp>
      <p:sp>
        <p:nvSpPr>
          <p:cNvPr id="233" name="Google Shape;233;g2fea6c71794_1_5"/>
          <p:cNvSpPr txBox="1"/>
          <p:nvPr/>
        </p:nvSpPr>
        <p:spPr>
          <a:xfrm>
            <a:off x="1194800" y="4519625"/>
            <a:ext cx="3440400" cy="538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000"/>
              </a:spcBef>
              <a:spcAft>
                <a:spcPts val="0"/>
              </a:spcAft>
              <a:buClr>
                <a:schemeClr val="hlink"/>
              </a:buClr>
              <a:buSzPts val="1800"/>
              <a:buChar char="-"/>
            </a:pPr>
            <a:r>
              <a:rPr lang="en-US" sz="2800" u="sng">
                <a:solidFill>
                  <a:schemeClr val="hlink"/>
                </a:solidFill>
              </a:rPr>
              <a:t>./Julia.gitignore</a:t>
            </a:r>
            <a:endParaRPr sz="2800">
              <a:solidFill>
                <a:schemeClr val="dk1"/>
              </a:solidFill>
            </a:endParaRPr>
          </a:p>
        </p:txBody>
      </p:sp>
      <p:sp>
        <p:nvSpPr>
          <p:cNvPr id="234" name="Google Shape;234;g2fea6c71794_1_5"/>
          <p:cNvSpPr txBox="1"/>
          <p:nvPr/>
        </p:nvSpPr>
        <p:spPr>
          <a:xfrm>
            <a:off x="7952825" y="6156825"/>
            <a:ext cx="40440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757575"/>
                </a:solidFill>
              </a:rPr>
              <a:t>Ferris Hammes-Buehler</a:t>
            </a:r>
            <a:endParaRPr sz="2800">
              <a:solidFill>
                <a:srgbClr val="75757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2fea6c71794_1_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Copying from a template</a:t>
            </a:r>
            <a:endParaRPr>
              <a:solidFill>
                <a:schemeClr val="lt1"/>
              </a:solidFill>
            </a:endParaRPr>
          </a:p>
        </p:txBody>
      </p:sp>
      <p:pic>
        <p:nvPicPr>
          <p:cNvPr id="240" name="Google Shape;240;g2fea6c71794_1_27"/>
          <p:cNvPicPr preferRelativeResize="0"/>
          <p:nvPr/>
        </p:nvPicPr>
        <p:blipFill>
          <a:blip r:embed="rId4">
            <a:alphaModFix/>
          </a:blip>
          <a:stretch>
            <a:fillRect/>
          </a:stretch>
        </p:blipFill>
        <p:spPr>
          <a:xfrm>
            <a:off x="3214675" y="2871775"/>
            <a:ext cx="5762625" cy="1114425"/>
          </a:xfrm>
          <a:prstGeom prst="rect">
            <a:avLst/>
          </a:prstGeom>
          <a:noFill/>
          <a:ln>
            <a:noFill/>
          </a:ln>
        </p:spPr>
      </p:pic>
      <p:sp>
        <p:nvSpPr>
          <p:cNvPr id="241" name="Google Shape;241;g2fea6c71794_1_27"/>
          <p:cNvSpPr txBox="1"/>
          <p:nvPr/>
        </p:nvSpPr>
        <p:spPr>
          <a:xfrm>
            <a:off x="7952825" y="6156825"/>
            <a:ext cx="40440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757575"/>
                </a:solidFill>
              </a:rPr>
              <a:t>Ferris Hammes-Buehler</a:t>
            </a:r>
            <a:endParaRPr sz="2800">
              <a:solidFill>
                <a:srgbClr val="75757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g2fea6c71794_1_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Creating your own </a:t>
            </a:r>
            <a:r>
              <a:rPr lang="en-US">
                <a:highlight>
                  <a:srgbClr val="999999"/>
                </a:highlight>
              </a:rPr>
              <a:t>.gitignore</a:t>
            </a:r>
            <a:endParaRPr>
              <a:highlight>
                <a:srgbClr val="999999"/>
              </a:highlight>
            </a:endParaRPr>
          </a:p>
        </p:txBody>
      </p:sp>
      <p:sp>
        <p:nvSpPr>
          <p:cNvPr id="247" name="Google Shape;247;g2fea6c71794_1_40"/>
          <p:cNvSpPr txBox="1"/>
          <p:nvPr>
            <p:ph idx="1" type="body"/>
          </p:nvPr>
        </p:nvSpPr>
        <p:spPr>
          <a:xfrm>
            <a:off x="838200" y="1825625"/>
            <a:ext cx="10515600" cy="25965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US">
                <a:solidFill>
                  <a:schemeClr val="lt1"/>
                </a:solidFill>
              </a:rPr>
              <a:t>* - Any number of any characters</a:t>
            </a:r>
            <a:endParaRPr>
              <a:solidFill>
                <a:schemeClr val="lt1"/>
              </a:solidFill>
            </a:endParaRPr>
          </a:p>
          <a:p>
            <a:pPr indent="0" lvl="0" marL="0" rtl="0" algn="l">
              <a:spcBef>
                <a:spcPts val="1000"/>
              </a:spcBef>
              <a:spcAft>
                <a:spcPts val="0"/>
              </a:spcAft>
              <a:buNone/>
            </a:pPr>
            <a:r>
              <a:rPr lang="en-US">
                <a:solidFill>
                  <a:schemeClr val="lt1"/>
                </a:solidFill>
              </a:rPr>
              <a:t>? - Any single character</a:t>
            </a:r>
            <a:endParaRPr>
              <a:solidFill>
                <a:schemeClr val="lt1"/>
              </a:solidFill>
            </a:endParaRPr>
          </a:p>
          <a:p>
            <a:pPr indent="0" lvl="0" marL="0" rtl="0" algn="l">
              <a:spcBef>
                <a:spcPts val="1000"/>
              </a:spcBef>
              <a:spcAft>
                <a:spcPts val="0"/>
              </a:spcAft>
              <a:buNone/>
            </a:pPr>
            <a:r>
              <a:rPr lang="en-US">
                <a:solidFill>
                  <a:schemeClr val="lt1"/>
                </a:solidFill>
              </a:rPr>
              <a:t>[aA] - a or A</a:t>
            </a:r>
            <a:endParaRPr>
              <a:solidFill>
                <a:schemeClr val="lt1"/>
              </a:solidFill>
            </a:endParaRPr>
          </a:p>
          <a:p>
            <a:pPr indent="0" lvl="0" marL="0" rtl="0" algn="l">
              <a:spcBef>
                <a:spcPts val="1000"/>
              </a:spcBef>
              <a:spcAft>
                <a:spcPts val="0"/>
              </a:spcAft>
              <a:buNone/>
            </a:pPr>
            <a:r>
              <a:rPr lang="en-US">
                <a:solidFill>
                  <a:schemeClr val="lt1"/>
                </a:solidFill>
              </a:rPr>
              <a:t>[a-z] - a through z</a:t>
            </a:r>
            <a:endParaRPr>
              <a:solidFill>
                <a:schemeClr val="lt1"/>
              </a:solidFill>
            </a:endParaRPr>
          </a:p>
          <a:p>
            <a:pPr indent="0" lvl="0" marL="0" rtl="0" algn="l">
              <a:spcBef>
                <a:spcPts val="1000"/>
              </a:spcBef>
              <a:spcAft>
                <a:spcPts val="0"/>
              </a:spcAft>
              <a:buNone/>
            </a:pPr>
            <a:r>
              <a:rPr lang="en-US">
                <a:solidFill>
                  <a:schemeClr val="lt1"/>
                </a:solidFill>
              </a:rPr>
              <a:t>! - Exception character</a:t>
            </a:r>
            <a:endParaRPr>
              <a:solidFill>
                <a:schemeClr val="lt1"/>
              </a:solidFill>
            </a:endParaRPr>
          </a:p>
          <a:p>
            <a:pPr indent="0" lvl="0" marL="0" rtl="0" algn="l">
              <a:spcBef>
                <a:spcPts val="1000"/>
              </a:spcBef>
              <a:spcAft>
                <a:spcPts val="0"/>
              </a:spcAft>
              <a:buNone/>
            </a:pPr>
            <a:r>
              <a:t/>
            </a:r>
            <a:endParaRPr>
              <a:solidFill>
                <a:schemeClr val="lt1"/>
              </a:solidFill>
            </a:endParaRPr>
          </a:p>
        </p:txBody>
      </p:sp>
      <p:sp>
        <p:nvSpPr>
          <p:cNvPr id="248" name="Google Shape;248;g2fea6c71794_1_40"/>
          <p:cNvSpPr txBox="1"/>
          <p:nvPr>
            <p:ph idx="1" type="body"/>
          </p:nvPr>
        </p:nvSpPr>
        <p:spPr>
          <a:xfrm>
            <a:off x="838200" y="4345500"/>
            <a:ext cx="5287200" cy="816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solidFill>
                  <a:schemeClr val="lt1"/>
                </a:solidFill>
              </a:rPr>
              <a:t>/[fF]erris/[aA]ssets/</a:t>
            </a:r>
            <a:endParaRPr>
              <a:solidFill>
                <a:schemeClr val="lt1"/>
              </a:solidFill>
            </a:endParaRPr>
          </a:p>
        </p:txBody>
      </p:sp>
      <p:sp>
        <p:nvSpPr>
          <p:cNvPr id="249" name="Google Shape;249;g2fea6c71794_1_40"/>
          <p:cNvSpPr txBox="1"/>
          <p:nvPr>
            <p:ph idx="1" type="body"/>
          </p:nvPr>
        </p:nvSpPr>
        <p:spPr>
          <a:xfrm>
            <a:off x="838200" y="5162100"/>
            <a:ext cx="5287200" cy="816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solidFill>
                  <a:schemeClr val="lt1"/>
                </a:solidFill>
              </a:rPr>
              <a:t>!</a:t>
            </a:r>
            <a:r>
              <a:rPr lang="en-US">
                <a:solidFill>
                  <a:schemeClr val="lt1"/>
                </a:solidFill>
              </a:rPr>
              <a:t>/[fF]erris/[aA]ssets/tileMap.png</a:t>
            </a:r>
            <a:endParaRPr>
              <a:solidFill>
                <a:schemeClr val="lt1"/>
              </a:solidFill>
            </a:endParaRPr>
          </a:p>
        </p:txBody>
      </p:sp>
      <p:sp>
        <p:nvSpPr>
          <p:cNvPr id="250" name="Google Shape;250;g2fea6c71794_1_40"/>
          <p:cNvSpPr txBox="1"/>
          <p:nvPr/>
        </p:nvSpPr>
        <p:spPr>
          <a:xfrm>
            <a:off x="7952825" y="6156825"/>
            <a:ext cx="40440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757575"/>
                </a:solidFill>
              </a:rPr>
              <a:t>Ferris Hammes-Buehler</a:t>
            </a:r>
            <a:endParaRPr sz="2800">
              <a:solidFill>
                <a:srgbClr val="75757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8abe6cf5d7_1_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Github Limitation</a:t>
            </a:r>
            <a:endParaRPr/>
          </a:p>
        </p:txBody>
      </p:sp>
      <p:sp>
        <p:nvSpPr>
          <p:cNvPr id="256" name="Google Shape;256;g28abe6cf5d7_1_1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Limits of git providers (like github)</a:t>
            </a:r>
            <a:endParaRPr/>
          </a:p>
          <a:p>
            <a:pPr indent="-342900" lvl="0" marL="457200" rtl="0" algn="l">
              <a:spcBef>
                <a:spcPts val="1000"/>
              </a:spcBef>
              <a:spcAft>
                <a:spcPts val="0"/>
              </a:spcAft>
              <a:buSzPts val="1800"/>
              <a:buChar char="-"/>
            </a:pPr>
            <a:r>
              <a:rPr lang="en-US"/>
              <a:t>File size limits of </a:t>
            </a:r>
            <a:r>
              <a:rPr lang="en-US"/>
              <a:t>100 MiB</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Working with video games you might encounter</a:t>
            </a:r>
            <a:endParaRPr/>
          </a:p>
          <a:p>
            <a:pPr indent="-342900" lvl="0" marL="457200" rtl="0" algn="l">
              <a:spcBef>
                <a:spcPts val="1000"/>
              </a:spcBef>
              <a:spcAft>
                <a:spcPts val="0"/>
              </a:spcAft>
              <a:buSzPts val="1800"/>
              <a:buChar char="-"/>
            </a:pPr>
            <a:r>
              <a:rPr lang="en-US"/>
              <a:t>High Definition Assets</a:t>
            </a:r>
            <a:endParaRPr/>
          </a:p>
          <a:p>
            <a:pPr indent="-342900" lvl="0" marL="457200" rtl="0" algn="l">
              <a:spcBef>
                <a:spcPts val="0"/>
              </a:spcBef>
              <a:spcAft>
                <a:spcPts val="0"/>
              </a:spcAft>
              <a:buSzPts val="1800"/>
              <a:buChar char="-"/>
            </a:pPr>
            <a:r>
              <a:rPr lang="en-US"/>
              <a:t>Binary Exports</a:t>
            </a:r>
            <a:endParaRPr/>
          </a:p>
          <a:p>
            <a:pPr indent="-342900" lvl="0" marL="457200" rtl="0" algn="l">
              <a:spcBef>
                <a:spcPts val="0"/>
              </a:spcBef>
              <a:spcAft>
                <a:spcPts val="0"/>
              </a:spcAft>
              <a:buSzPts val="1800"/>
              <a:buChar char="-"/>
            </a:pPr>
            <a:r>
              <a:rPr lang="en-US"/>
              <a:t>Large Texture map</a:t>
            </a:r>
            <a:endParaRPr/>
          </a:p>
          <a:p>
            <a:pPr indent="0" lvl="0" marL="0" rtl="0" algn="l">
              <a:spcBef>
                <a:spcPts val="1000"/>
              </a:spcBef>
              <a:spcAft>
                <a:spcPts val="0"/>
              </a:spcAft>
              <a:buNone/>
            </a:pPr>
            <a:r>
              <a:t/>
            </a:r>
            <a:endParaRPr/>
          </a:p>
        </p:txBody>
      </p:sp>
      <p:sp>
        <p:nvSpPr>
          <p:cNvPr id="257" name="Google Shape;257;g28abe6cf5d7_1_19"/>
          <p:cNvSpPr/>
          <p:nvPr/>
        </p:nvSpPr>
        <p:spPr>
          <a:xfrm>
            <a:off x="7483249" y="6311625"/>
            <a:ext cx="3870556" cy="546374"/>
          </a:xfrm>
          <a:prstGeom prst="rect">
            <a:avLst/>
          </a:prstGeom>
        </p:spPr>
        <p:txBody>
          <a:bodyPr>
            <a:prstTxWarp prst="textPlain"/>
          </a:bodyPr>
          <a:lstStyle/>
          <a:p>
            <a:pPr lvl="0" algn="ctr"/>
            <a:r>
              <a:rPr b="0" i="0">
                <a:ln cap="flat" cmpd="sng" w="9525">
                  <a:solidFill>
                    <a:srgbClr val="E8E8E8"/>
                  </a:solidFill>
                  <a:prstDash val="solid"/>
                  <a:round/>
                  <a:headEnd len="sm" w="sm" type="none"/>
                  <a:tailEnd len="sm" w="sm" type="none"/>
                </a:ln>
                <a:solidFill>
                  <a:srgbClr val="000000">
                    <a:alpha val="33750"/>
                  </a:srgbClr>
                </a:solidFill>
                <a:latin typeface="Arial"/>
              </a:rPr>
              <a:t>Nathan Hampton</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8abe6cf5d7_1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Solution</a:t>
            </a:r>
            <a:endParaRPr/>
          </a:p>
        </p:txBody>
      </p:sp>
      <p:sp>
        <p:nvSpPr>
          <p:cNvPr id="263" name="Google Shape;263;g28abe6cf5d7_1_2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rPr lang="en-US"/>
              <a:t>Git Large File Storage (LFS)</a:t>
            </a:r>
            <a:endParaRPr/>
          </a:p>
          <a:p>
            <a:pPr indent="-342900" lvl="0" marL="457200" rtl="0" algn="l">
              <a:spcBef>
                <a:spcPts val="1000"/>
              </a:spcBef>
              <a:spcAft>
                <a:spcPts val="0"/>
              </a:spcAft>
              <a:buSzPts val="1800"/>
              <a:buChar char="-"/>
            </a:pPr>
            <a:r>
              <a:rPr lang="en-US"/>
              <a:t>Maintains large files locally</a:t>
            </a:r>
            <a:endParaRPr/>
          </a:p>
          <a:p>
            <a:pPr indent="-342900" lvl="0" marL="457200" rtl="0" algn="l">
              <a:spcBef>
                <a:spcPts val="0"/>
              </a:spcBef>
              <a:spcAft>
                <a:spcPts val="0"/>
              </a:spcAft>
              <a:buSzPts val="1800"/>
              <a:buChar char="-"/>
            </a:pPr>
            <a:r>
              <a:rPr lang="en-US"/>
              <a:t>Treats everything else as normal</a:t>
            </a:r>
            <a:endParaRPr/>
          </a:p>
          <a:p>
            <a:pPr indent="-342900" lvl="0" marL="457200" rtl="0" algn="l">
              <a:spcBef>
                <a:spcPts val="0"/>
              </a:spcBef>
              <a:spcAft>
                <a:spcPts val="0"/>
              </a:spcAft>
              <a:buSzPts val="1800"/>
              <a:buChar char="-"/>
            </a:pPr>
            <a:r>
              <a:rPr lang="en-US"/>
              <a:t>Replaces large files with a “pointer” to other remote</a:t>
            </a:r>
            <a:endParaRPr/>
          </a:p>
          <a:p>
            <a:pPr indent="-342900" lvl="0" marL="457200" rtl="0" algn="l">
              <a:spcBef>
                <a:spcPts val="0"/>
              </a:spcBef>
              <a:spcAft>
                <a:spcPts val="0"/>
              </a:spcAft>
              <a:buSzPts val="1800"/>
              <a:buChar char="-"/>
            </a:pPr>
            <a:r>
              <a:rPr lang="en-US"/>
              <a:t>Still allows </a:t>
            </a:r>
            <a:r>
              <a:rPr lang="en-US"/>
              <a:t>version control of large files</a:t>
            </a:r>
            <a:endParaRPr/>
          </a:p>
        </p:txBody>
      </p:sp>
      <p:sp>
        <p:nvSpPr>
          <p:cNvPr id="264" name="Google Shape;264;g28abe6cf5d7_1_24"/>
          <p:cNvSpPr/>
          <p:nvPr/>
        </p:nvSpPr>
        <p:spPr>
          <a:xfrm>
            <a:off x="7483249" y="6311625"/>
            <a:ext cx="3870556" cy="546374"/>
          </a:xfrm>
          <a:prstGeom prst="rect">
            <a:avLst/>
          </a:prstGeom>
        </p:spPr>
        <p:txBody>
          <a:bodyPr>
            <a:prstTxWarp prst="textPlain"/>
          </a:bodyPr>
          <a:lstStyle/>
          <a:p>
            <a:pPr lvl="0" algn="ctr"/>
            <a:r>
              <a:rPr b="0" i="0">
                <a:ln cap="flat" cmpd="sng" w="9525">
                  <a:solidFill>
                    <a:srgbClr val="E8E8E8"/>
                  </a:solidFill>
                  <a:prstDash val="solid"/>
                  <a:round/>
                  <a:headEnd len="sm" w="sm" type="none"/>
                  <a:tailEnd len="sm" w="sm" type="none"/>
                </a:ln>
                <a:solidFill>
                  <a:srgbClr val="000000">
                    <a:alpha val="33750"/>
                  </a:srgbClr>
                </a:solidFill>
                <a:latin typeface="Arial"/>
              </a:rPr>
              <a:t>Nathan Hampton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fea6c71794_0_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Large File Storage (GitLFS)</a:t>
            </a:r>
            <a:endParaRPr/>
          </a:p>
        </p:txBody>
      </p:sp>
      <p:sp>
        <p:nvSpPr>
          <p:cNvPr id="270" name="Google Shape;270;g2fea6c71794_0_2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How it Works:</a:t>
            </a:r>
            <a:endParaRPr/>
          </a:p>
        </p:txBody>
      </p:sp>
      <p:sp>
        <p:nvSpPr>
          <p:cNvPr id="271" name="Google Shape;271;g2fea6c71794_0_22"/>
          <p:cNvSpPr/>
          <p:nvPr/>
        </p:nvSpPr>
        <p:spPr>
          <a:xfrm>
            <a:off x="7483249" y="6311625"/>
            <a:ext cx="3870556" cy="546374"/>
          </a:xfrm>
          <a:prstGeom prst="rect">
            <a:avLst/>
          </a:prstGeom>
        </p:spPr>
        <p:txBody>
          <a:bodyPr>
            <a:prstTxWarp prst="textPlain"/>
          </a:bodyPr>
          <a:lstStyle/>
          <a:p>
            <a:pPr lvl="0" algn="ctr"/>
            <a:r>
              <a:rPr b="0" i="0">
                <a:ln cap="flat" cmpd="sng" w="9525">
                  <a:solidFill>
                    <a:srgbClr val="E8E8E8"/>
                  </a:solidFill>
                  <a:prstDash val="solid"/>
                  <a:round/>
                  <a:headEnd len="sm" w="sm" type="none"/>
                  <a:tailEnd len="sm" w="sm" type="none"/>
                </a:ln>
                <a:solidFill>
                  <a:srgbClr val="000000">
                    <a:alpha val="33750"/>
                  </a:srgbClr>
                </a:solidFill>
                <a:latin typeface="Arial"/>
              </a:rPr>
              <a:t>Nathan Hampton</a:t>
            </a:r>
          </a:p>
        </p:txBody>
      </p:sp>
      <p:pic>
        <p:nvPicPr>
          <p:cNvPr id="272" name="Google Shape;272;g2fea6c71794_0_22"/>
          <p:cNvPicPr preferRelativeResize="0"/>
          <p:nvPr/>
        </p:nvPicPr>
        <p:blipFill>
          <a:blip r:embed="rId3">
            <a:alphaModFix/>
          </a:blip>
          <a:stretch>
            <a:fillRect/>
          </a:stretch>
        </p:blipFill>
        <p:spPr>
          <a:xfrm>
            <a:off x="950775" y="2480825"/>
            <a:ext cx="4152900" cy="1162050"/>
          </a:xfrm>
          <a:prstGeom prst="rect">
            <a:avLst/>
          </a:prstGeom>
          <a:noFill/>
          <a:ln>
            <a:noFill/>
          </a:ln>
        </p:spPr>
      </p:pic>
      <p:pic>
        <p:nvPicPr>
          <p:cNvPr id="273" name="Google Shape;273;g2fea6c71794_0_22"/>
          <p:cNvPicPr preferRelativeResize="0"/>
          <p:nvPr/>
        </p:nvPicPr>
        <p:blipFill>
          <a:blip r:embed="rId4">
            <a:alphaModFix/>
          </a:blip>
          <a:stretch>
            <a:fillRect/>
          </a:stretch>
        </p:blipFill>
        <p:spPr>
          <a:xfrm>
            <a:off x="1020038" y="3865425"/>
            <a:ext cx="8943975" cy="1981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8abe6cf5d7_1_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LFS Limits</a:t>
            </a:r>
            <a:endParaRPr/>
          </a:p>
        </p:txBody>
      </p:sp>
      <p:sp>
        <p:nvSpPr>
          <p:cNvPr id="279" name="Google Shape;279;g28abe6cf5d7_1_3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marR="0" rtl="0" algn="l">
              <a:lnSpc>
                <a:spcPct val="90000"/>
              </a:lnSpc>
              <a:spcBef>
                <a:spcPts val="1000"/>
              </a:spcBef>
              <a:spcAft>
                <a:spcPts val="0"/>
              </a:spcAft>
              <a:buNone/>
            </a:pPr>
            <a:r>
              <a:t/>
            </a:r>
            <a:endParaRPr/>
          </a:p>
          <a:p>
            <a:pPr indent="0" lvl="0" marL="0" marR="0" rtl="0" algn="l">
              <a:lnSpc>
                <a:spcPct val="90000"/>
              </a:lnSpc>
              <a:spcBef>
                <a:spcPts val="1000"/>
              </a:spcBef>
              <a:spcAft>
                <a:spcPts val="0"/>
              </a:spcAft>
              <a:buNone/>
            </a:pPr>
            <a:r>
              <a:rPr lang="en-US"/>
              <a:t>Github Free Tier</a:t>
            </a:r>
            <a:endParaRPr/>
          </a:p>
          <a:p>
            <a:pPr indent="-342900" lvl="0" marL="457200" marR="0" rtl="0" algn="l">
              <a:lnSpc>
                <a:spcPct val="90000"/>
              </a:lnSpc>
              <a:spcBef>
                <a:spcPts val="1000"/>
              </a:spcBef>
              <a:spcAft>
                <a:spcPts val="0"/>
              </a:spcAft>
              <a:buSzPts val="1800"/>
              <a:buChar char="-"/>
            </a:pPr>
            <a:r>
              <a:rPr lang="en-US"/>
              <a:t>1 GiB of free storage and 1 GiB a month of free bandwidth</a:t>
            </a:r>
            <a:endParaRPr/>
          </a:p>
          <a:p>
            <a:pPr indent="0" lvl="0" marL="0" marR="0" rtl="0" algn="l">
              <a:lnSpc>
                <a:spcPct val="90000"/>
              </a:lnSpc>
              <a:spcBef>
                <a:spcPts val="1000"/>
              </a:spcBef>
              <a:spcAft>
                <a:spcPts val="0"/>
              </a:spcAft>
              <a:buNone/>
            </a:pPr>
            <a:r>
              <a:t/>
            </a:r>
            <a:endParaRPr/>
          </a:p>
          <a:p>
            <a:pPr indent="0" lvl="0" marL="0" marR="0" rtl="0" algn="l">
              <a:lnSpc>
                <a:spcPct val="90000"/>
              </a:lnSpc>
              <a:spcBef>
                <a:spcPts val="1000"/>
              </a:spcBef>
              <a:spcAft>
                <a:spcPts val="0"/>
              </a:spcAft>
              <a:buNone/>
            </a:pPr>
            <a:r>
              <a:t/>
            </a:r>
            <a:endParaRPr/>
          </a:p>
        </p:txBody>
      </p:sp>
      <p:sp>
        <p:nvSpPr>
          <p:cNvPr id="280" name="Google Shape;280;g28abe6cf5d7_1_33"/>
          <p:cNvSpPr/>
          <p:nvPr/>
        </p:nvSpPr>
        <p:spPr>
          <a:xfrm>
            <a:off x="7483249" y="6311625"/>
            <a:ext cx="3870556" cy="546374"/>
          </a:xfrm>
          <a:prstGeom prst="rect">
            <a:avLst/>
          </a:prstGeom>
        </p:spPr>
        <p:txBody>
          <a:bodyPr>
            <a:prstTxWarp prst="textPlain"/>
          </a:bodyPr>
          <a:lstStyle/>
          <a:p>
            <a:pPr lvl="0" algn="ctr"/>
            <a:r>
              <a:rPr b="0" i="0">
                <a:ln cap="flat" cmpd="sng" w="9525">
                  <a:solidFill>
                    <a:srgbClr val="E8E8E8"/>
                  </a:solidFill>
                  <a:prstDash val="solid"/>
                  <a:round/>
                  <a:headEnd len="sm" w="sm" type="none"/>
                  <a:tailEnd len="sm" w="sm" type="none"/>
                </a:ln>
                <a:solidFill>
                  <a:srgbClr val="000000">
                    <a:alpha val="33750"/>
                  </a:srgbClr>
                </a:solidFill>
                <a:latin typeface="Arial"/>
              </a:rPr>
              <a:t>Nathan Hampton</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g300d7e26882_8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Git Basics</a:t>
            </a:r>
            <a:endParaRPr>
              <a:solidFill>
                <a:schemeClr val="lt1"/>
              </a:solidFill>
            </a:endParaRPr>
          </a:p>
        </p:txBody>
      </p:sp>
      <p:sp>
        <p:nvSpPr>
          <p:cNvPr id="286" name="Google Shape;286;g300d7e26882_8_0"/>
          <p:cNvSpPr txBox="1"/>
          <p:nvPr>
            <p:ph idx="1" type="body"/>
          </p:nvPr>
        </p:nvSpPr>
        <p:spPr>
          <a:xfrm>
            <a:off x="838200" y="1825625"/>
            <a:ext cx="10515600" cy="4331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solidFill>
                  <a:schemeClr val="lt1"/>
                </a:solidFill>
              </a:rPr>
              <a:t>push - uploading all the data from your computer to github for others to see/use</a:t>
            </a:r>
            <a:endParaRPr>
              <a:solidFill>
                <a:schemeClr val="lt1"/>
              </a:solidFill>
            </a:endParaRPr>
          </a:p>
          <a:p>
            <a:pPr indent="0" lvl="0" marL="0" rtl="0" algn="l">
              <a:spcBef>
                <a:spcPts val="1000"/>
              </a:spcBef>
              <a:spcAft>
                <a:spcPts val="0"/>
              </a:spcAft>
              <a:buNone/>
            </a:pPr>
            <a:r>
              <a:rPr lang="en-US">
                <a:solidFill>
                  <a:schemeClr val="lt1"/>
                </a:solidFill>
              </a:rPr>
              <a:t>pull - downloading the latest version of the project from github with all the changes your teammates have made</a:t>
            </a:r>
            <a:endParaRPr>
              <a:solidFill>
                <a:schemeClr val="lt1"/>
              </a:solidFill>
            </a:endParaRPr>
          </a:p>
          <a:p>
            <a:pPr indent="0" lvl="0" marL="0" rtl="0" algn="l">
              <a:spcBef>
                <a:spcPts val="1000"/>
              </a:spcBef>
              <a:spcAft>
                <a:spcPts val="0"/>
              </a:spcAft>
              <a:buNone/>
            </a:pPr>
            <a:r>
              <a:rPr lang="en-US">
                <a:solidFill>
                  <a:schemeClr val="lt1"/>
                </a:solidFill>
              </a:rPr>
              <a:t>branch - creating a separate version of the project with only the changes related to a particular feature</a:t>
            </a:r>
            <a:endParaRPr>
              <a:solidFill>
                <a:schemeClr val="lt1"/>
              </a:solidFill>
            </a:endParaRPr>
          </a:p>
          <a:p>
            <a:pPr indent="0" lvl="0" marL="0" rtl="0" algn="l">
              <a:spcBef>
                <a:spcPts val="1000"/>
              </a:spcBef>
              <a:spcAft>
                <a:spcPts val="0"/>
              </a:spcAft>
              <a:buNone/>
            </a:pPr>
            <a:r>
              <a:rPr lang="en-US">
                <a:solidFill>
                  <a:schemeClr val="lt1"/>
                </a:solidFill>
              </a:rPr>
              <a:t>merge - combining two branches to have all the changes made in both of them</a:t>
            </a:r>
            <a:endParaRPr>
              <a:solidFill>
                <a:schemeClr val="lt1"/>
              </a:solidFill>
            </a:endParaRPr>
          </a:p>
          <a:p>
            <a:pPr indent="0" lvl="0" marL="0" rtl="0" algn="l">
              <a:spcBef>
                <a:spcPts val="1000"/>
              </a:spcBef>
              <a:spcAft>
                <a:spcPts val="0"/>
              </a:spcAft>
              <a:buNone/>
            </a:pPr>
            <a:r>
              <a:t/>
            </a:r>
            <a:endParaRPr>
              <a:solidFill>
                <a:schemeClr val="lt1"/>
              </a:solidFill>
            </a:endParaRPr>
          </a:p>
        </p:txBody>
      </p:sp>
      <p:sp>
        <p:nvSpPr>
          <p:cNvPr id="287" name="Google Shape;287;g300d7e26882_8_0"/>
          <p:cNvSpPr txBox="1"/>
          <p:nvPr/>
        </p:nvSpPr>
        <p:spPr>
          <a:xfrm>
            <a:off x="7952825" y="6156825"/>
            <a:ext cx="40440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757575"/>
                </a:solidFill>
              </a:rPr>
              <a:t>Kenny Kline</a:t>
            </a:r>
            <a:endParaRPr sz="2800">
              <a:solidFill>
                <a:srgbClr val="75757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g300d7e26882_8_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Git Basics</a:t>
            </a:r>
            <a:endParaRPr>
              <a:solidFill>
                <a:schemeClr val="lt1"/>
              </a:solidFill>
            </a:endParaRPr>
          </a:p>
        </p:txBody>
      </p:sp>
      <p:sp>
        <p:nvSpPr>
          <p:cNvPr id="293" name="Google Shape;293;g300d7e26882_8_8"/>
          <p:cNvSpPr txBox="1"/>
          <p:nvPr>
            <p:ph idx="1" type="body"/>
          </p:nvPr>
        </p:nvSpPr>
        <p:spPr>
          <a:xfrm>
            <a:off x="838200" y="1825625"/>
            <a:ext cx="10515600" cy="4331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solidFill>
                  <a:schemeClr val="lt1"/>
                </a:solidFill>
              </a:rPr>
              <a:t>commit - a set of changes to the project (ie, new function) which git will treat as a single unit</a:t>
            </a:r>
            <a:endParaRPr>
              <a:solidFill>
                <a:schemeClr val="lt1"/>
              </a:solidFill>
            </a:endParaRPr>
          </a:p>
          <a:p>
            <a:pPr indent="0" lvl="0" marL="0" rtl="0" algn="l">
              <a:spcBef>
                <a:spcPts val="1000"/>
              </a:spcBef>
              <a:spcAft>
                <a:spcPts val="0"/>
              </a:spcAft>
              <a:buNone/>
            </a:pPr>
            <a:r>
              <a:rPr lang="en-US">
                <a:solidFill>
                  <a:schemeClr val="lt1"/>
                </a:solidFill>
              </a:rPr>
              <a:t>add - </a:t>
            </a:r>
            <a:r>
              <a:rPr lang="en-US">
                <a:solidFill>
                  <a:schemeClr val="lt1"/>
                </a:solidFill>
              </a:rPr>
              <a:t>adding your changes is telling git that you are about to commit them</a:t>
            </a:r>
            <a:endParaRPr>
              <a:solidFill>
                <a:schemeClr val="lt1"/>
              </a:solidFill>
            </a:endParaRPr>
          </a:p>
          <a:p>
            <a:pPr indent="0" lvl="0" marL="0" rtl="0" algn="l">
              <a:spcBef>
                <a:spcPts val="1000"/>
              </a:spcBef>
              <a:spcAft>
                <a:spcPts val="0"/>
              </a:spcAft>
              <a:buNone/>
            </a:pPr>
            <a:r>
              <a:rPr lang="en-US">
                <a:solidFill>
                  <a:schemeClr val="lt1"/>
                </a:solidFill>
              </a:rPr>
              <a:t>status - helpful git command which will tell you the current state of your local git repo</a:t>
            </a:r>
            <a:endParaRPr>
              <a:solidFill>
                <a:schemeClr val="lt1"/>
              </a:solidFill>
            </a:endParaRPr>
          </a:p>
          <a:p>
            <a:pPr indent="0" lvl="0" marL="0" rtl="0" algn="l">
              <a:spcBef>
                <a:spcPts val="1000"/>
              </a:spcBef>
              <a:spcAft>
                <a:spcPts val="0"/>
              </a:spcAft>
              <a:buNone/>
            </a:pPr>
            <a:r>
              <a:rPr lang="en-US">
                <a:solidFill>
                  <a:schemeClr val="lt1"/>
                </a:solidFill>
              </a:rPr>
              <a:t>clone - similar to pull, but will create an entirely new copy of the github repo rather than updating one you already have</a:t>
            </a:r>
            <a:endParaRPr>
              <a:solidFill>
                <a:schemeClr val="lt1"/>
              </a:solidFill>
            </a:endParaRPr>
          </a:p>
        </p:txBody>
      </p:sp>
      <p:sp>
        <p:nvSpPr>
          <p:cNvPr id="294" name="Google Shape;294;g300d7e26882_8_8"/>
          <p:cNvSpPr txBox="1"/>
          <p:nvPr/>
        </p:nvSpPr>
        <p:spPr>
          <a:xfrm>
            <a:off x="7952825" y="6156825"/>
            <a:ext cx="40440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757575"/>
                </a:solidFill>
              </a:rPr>
              <a:t>Kenny Kline</a:t>
            </a:r>
            <a:endParaRPr sz="2800">
              <a:solidFill>
                <a:srgbClr val="75757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007945a82f_0_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can a Storyboard Capture?</a:t>
            </a:r>
            <a:endParaRPr/>
          </a:p>
        </p:txBody>
      </p:sp>
      <p:sp>
        <p:nvSpPr>
          <p:cNvPr id="99" name="Google Shape;99;g3007945a82f_0_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2000"/>
              </a:spcBef>
              <a:spcAft>
                <a:spcPts val="0"/>
              </a:spcAft>
              <a:buSzPts val="1800"/>
              <a:buChar char="-"/>
            </a:pPr>
            <a:r>
              <a:rPr lang="en-US"/>
              <a:t>What characters are in frame - how are they moving?</a:t>
            </a:r>
            <a:endParaRPr/>
          </a:p>
          <a:p>
            <a:pPr indent="-342900" lvl="0" marL="457200" rtl="0" algn="l">
              <a:lnSpc>
                <a:spcPct val="115000"/>
              </a:lnSpc>
              <a:spcBef>
                <a:spcPts val="2000"/>
              </a:spcBef>
              <a:spcAft>
                <a:spcPts val="0"/>
              </a:spcAft>
              <a:buSzPts val="1800"/>
              <a:buChar char="-"/>
            </a:pPr>
            <a:r>
              <a:rPr lang="en-US"/>
              <a:t>What are the characters saying to each other?</a:t>
            </a:r>
            <a:endParaRPr/>
          </a:p>
          <a:p>
            <a:pPr indent="-342900" lvl="0" marL="457200" rtl="0" algn="l">
              <a:lnSpc>
                <a:spcPct val="115000"/>
              </a:lnSpc>
              <a:spcBef>
                <a:spcPts val="2000"/>
              </a:spcBef>
              <a:spcAft>
                <a:spcPts val="0"/>
              </a:spcAft>
              <a:buSzPts val="1800"/>
              <a:buChar char="-"/>
            </a:pPr>
            <a:r>
              <a:rPr lang="en-US"/>
              <a:t>How much time has passed between frames?</a:t>
            </a:r>
            <a:endParaRPr/>
          </a:p>
          <a:p>
            <a:pPr indent="-342900" lvl="0" marL="457200" rtl="0" algn="l">
              <a:lnSpc>
                <a:spcPct val="115000"/>
              </a:lnSpc>
              <a:spcBef>
                <a:spcPts val="2000"/>
              </a:spcBef>
              <a:spcAft>
                <a:spcPts val="0"/>
              </a:spcAft>
              <a:buSzPts val="1800"/>
              <a:buChar char="-"/>
            </a:pPr>
            <a:r>
              <a:rPr lang="en-US"/>
              <a:t>Where is the camera?</a:t>
            </a:r>
            <a:endParaRPr/>
          </a:p>
          <a:p>
            <a:pPr indent="-342900" lvl="1" marL="914400" rtl="0" algn="l">
              <a:lnSpc>
                <a:spcPct val="115000"/>
              </a:lnSpc>
              <a:spcBef>
                <a:spcPts val="0"/>
              </a:spcBef>
              <a:spcAft>
                <a:spcPts val="0"/>
              </a:spcAft>
              <a:buSzPts val="1800"/>
              <a:buChar char="-"/>
            </a:pPr>
            <a:r>
              <a:rPr lang="en-US"/>
              <a:t>Close or far?</a:t>
            </a:r>
            <a:endParaRPr/>
          </a:p>
          <a:p>
            <a:pPr indent="-342900" lvl="1" marL="914400" rtl="0" algn="l">
              <a:lnSpc>
                <a:spcPct val="115000"/>
              </a:lnSpc>
              <a:spcBef>
                <a:spcPts val="0"/>
              </a:spcBef>
              <a:spcAft>
                <a:spcPts val="0"/>
              </a:spcAft>
              <a:buSzPts val="1800"/>
              <a:buChar char="-"/>
            </a:pPr>
            <a:r>
              <a:rPr lang="en-US"/>
              <a:t>Is it moving?</a:t>
            </a:r>
            <a:endParaRPr/>
          </a:p>
        </p:txBody>
      </p:sp>
      <p:sp>
        <p:nvSpPr>
          <p:cNvPr id="100" name="Google Shape;100;g3007945a82f_0_5"/>
          <p:cNvSpPr txBox="1"/>
          <p:nvPr/>
        </p:nvSpPr>
        <p:spPr>
          <a:xfrm>
            <a:off x="10874225" y="6242400"/>
            <a:ext cx="1317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chemeClr val="dk1"/>
                </a:solidFill>
              </a:rPr>
              <a:t>Ashton</a:t>
            </a:r>
            <a:endParaRPr sz="2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g300d7e26882_8_1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Git Basics - Demo</a:t>
            </a:r>
            <a:endParaRPr>
              <a:solidFill>
                <a:schemeClr val="lt1"/>
              </a:solidFill>
            </a:endParaRPr>
          </a:p>
        </p:txBody>
      </p:sp>
      <p:sp>
        <p:nvSpPr>
          <p:cNvPr id="300" name="Google Shape;300;g300d7e26882_8_14"/>
          <p:cNvSpPr txBox="1"/>
          <p:nvPr>
            <p:ph idx="1" type="body"/>
          </p:nvPr>
        </p:nvSpPr>
        <p:spPr>
          <a:xfrm>
            <a:off x="838200" y="1825625"/>
            <a:ext cx="10515600" cy="4331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solidFill>
                  <a:schemeClr val="lt1"/>
                </a:solidFill>
              </a:rPr>
              <a:t> </a:t>
            </a:r>
            <a:endParaRPr>
              <a:solidFill>
                <a:schemeClr val="lt1"/>
              </a:solidFill>
            </a:endParaRPr>
          </a:p>
        </p:txBody>
      </p:sp>
      <p:sp>
        <p:nvSpPr>
          <p:cNvPr id="301" name="Google Shape;301;g300d7e26882_8_14"/>
          <p:cNvSpPr txBox="1"/>
          <p:nvPr/>
        </p:nvSpPr>
        <p:spPr>
          <a:xfrm>
            <a:off x="7952825" y="6156825"/>
            <a:ext cx="40440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757575"/>
                </a:solidFill>
              </a:rPr>
              <a:t>Kenny Kline</a:t>
            </a:r>
            <a:endParaRPr sz="2800">
              <a:solidFill>
                <a:srgbClr val="757575"/>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g300d7e26882_1_0"/>
          <p:cNvSpPr txBox="1"/>
          <p:nvPr>
            <p:ph type="title"/>
          </p:nvPr>
        </p:nvSpPr>
        <p:spPr>
          <a:xfrm>
            <a:off x="838200" y="1635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GitHub </a:t>
            </a:r>
            <a:r>
              <a:rPr b="1" lang="en-US">
                <a:solidFill>
                  <a:schemeClr val="lt1"/>
                </a:solidFill>
              </a:rPr>
              <a:t>Desktop: The Basics</a:t>
            </a:r>
            <a:endParaRPr b="1">
              <a:solidFill>
                <a:schemeClr val="lt1"/>
              </a:solidFill>
            </a:endParaRPr>
          </a:p>
        </p:txBody>
      </p:sp>
      <p:sp>
        <p:nvSpPr>
          <p:cNvPr id="307" name="Google Shape;307;g300d7e26882_1_0"/>
          <p:cNvSpPr txBox="1"/>
          <p:nvPr>
            <p:ph idx="1" type="body"/>
          </p:nvPr>
        </p:nvSpPr>
        <p:spPr>
          <a:xfrm>
            <a:off x="477325" y="1554725"/>
            <a:ext cx="6721200" cy="5152200"/>
          </a:xfrm>
          <a:prstGeom prst="rect">
            <a:avLst/>
          </a:prstGeom>
        </p:spPr>
        <p:txBody>
          <a:bodyPr anchorCtr="0" anchor="t" bIns="45700" lIns="91425" spcFirstLastPara="1" rIns="91425" wrap="square" tIns="45700">
            <a:normAutofit/>
          </a:bodyPr>
          <a:lstStyle/>
          <a:p>
            <a:pPr indent="-342900" lvl="0" marL="457200" rtl="0" algn="l">
              <a:lnSpc>
                <a:spcPct val="200000"/>
              </a:lnSpc>
              <a:spcBef>
                <a:spcPts val="1000"/>
              </a:spcBef>
              <a:spcAft>
                <a:spcPts val="0"/>
              </a:spcAft>
              <a:buClr>
                <a:schemeClr val="lt1"/>
              </a:buClr>
              <a:buSzPts val="1800"/>
              <a:buFont typeface="Play"/>
              <a:buChar char="•"/>
            </a:pPr>
            <a:r>
              <a:rPr lang="en-US">
                <a:solidFill>
                  <a:schemeClr val="lt1"/>
                </a:solidFill>
                <a:latin typeface="Play"/>
                <a:ea typeface="Play"/>
                <a:cs typeface="Play"/>
                <a:sym typeface="Play"/>
              </a:rPr>
              <a:t>Search for Github Desktop on your browser and download</a:t>
            </a:r>
            <a:endParaRPr>
              <a:solidFill>
                <a:schemeClr val="lt1"/>
              </a:solidFill>
              <a:latin typeface="Play"/>
              <a:ea typeface="Play"/>
              <a:cs typeface="Play"/>
              <a:sym typeface="Play"/>
            </a:endParaRPr>
          </a:p>
          <a:p>
            <a:pPr indent="-342900" lvl="0" marL="457200" rtl="0" algn="l">
              <a:lnSpc>
                <a:spcPct val="200000"/>
              </a:lnSpc>
              <a:spcBef>
                <a:spcPts val="0"/>
              </a:spcBef>
              <a:spcAft>
                <a:spcPts val="0"/>
              </a:spcAft>
              <a:buClr>
                <a:schemeClr val="lt1"/>
              </a:buClr>
              <a:buSzPts val="1800"/>
              <a:buFont typeface="Play"/>
              <a:buChar char="•"/>
            </a:pPr>
            <a:r>
              <a:rPr lang="en-US">
                <a:solidFill>
                  <a:schemeClr val="lt1"/>
                </a:solidFill>
                <a:latin typeface="Play"/>
                <a:ea typeface="Play"/>
                <a:cs typeface="Play"/>
                <a:sym typeface="Play"/>
              </a:rPr>
              <a:t>Comes with GIT </a:t>
            </a:r>
            <a:r>
              <a:rPr lang="en-US">
                <a:solidFill>
                  <a:schemeClr val="lt1"/>
                </a:solidFill>
                <a:latin typeface="Play"/>
                <a:ea typeface="Play"/>
                <a:cs typeface="Play"/>
                <a:sym typeface="Play"/>
              </a:rPr>
              <a:t>pre built</a:t>
            </a:r>
            <a:r>
              <a:rPr lang="en-US">
                <a:solidFill>
                  <a:schemeClr val="lt1"/>
                </a:solidFill>
                <a:latin typeface="Play"/>
                <a:ea typeface="Play"/>
                <a:cs typeface="Play"/>
                <a:sym typeface="Play"/>
              </a:rPr>
              <a:t> in the application</a:t>
            </a:r>
            <a:endParaRPr>
              <a:solidFill>
                <a:schemeClr val="lt1"/>
              </a:solidFill>
              <a:latin typeface="Play"/>
              <a:ea typeface="Play"/>
              <a:cs typeface="Play"/>
              <a:sym typeface="Play"/>
            </a:endParaRPr>
          </a:p>
          <a:p>
            <a:pPr indent="-342900" lvl="0" marL="457200" rtl="0" algn="l">
              <a:lnSpc>
                <a:spcPct val="200000"/>
              </a:lnSpc>
              <a:spcBef>
                <a:spcPts val="0"/>
              </a:spcBef>
              <a:spcAft>
                <a:spcPts val="0"/>
              </a:spcAft>
              <a:buClr>
                <a:schemeClr val="lt1"/>
              </a:buClr>
              <a:buSzPts val="1800"/>
              <a:buFont typeface="Play"/>
              <a:buChar char="•"/>
            </a:pPr>
            <a:r>
              <a:rPr lang="en-US">
                <a:solidFill>
                  <a:schemeClr val="lt1"/>
                </a:solidFill>
                <a:latin typeface="Play"/>
                <a:ea typeface="Play"/>
                <a:cs typeface="Play"/>
                <a:sym typeface="Play"/>
              </a:rPr>
              <a:t>The first thing to do is clone a repository</a:t>
            </a:r>
            <a:endParaRPr>
              <a:solidFill>
                <a:schemeClr val="lt1"/>
              </a:solidFill>
              <a:latin typeface="Play"/>
              <a:ea typeface="Play"/>
              <a:cs typeface="Play"/>
              <a:sym typeface="Play"/>
            </a:endParaRPr>
          </a:p>
        </p:txBody>
      </p:sp>
      <p:pic>
        <p:nvPicPr>
          <p:cNvPr id="308" name="Google Shape;308;g300d7e26882_1_0"/>
          <p:cNvPicPr preferRelativeResize="0"/>
          <p:nvPr/>
        </p:nvPicPr>
        <p:blipFill rotWithShape="1">
          <a:blip r:embed="rId4">
            <a:alphaModFix/>
          </a:blip>
          <a:srcRect b="10733" l="10652" r="10613" t="10859"/>
          <a:stretch/>
        </p:blipFill>
        <p:spPr>
          <a:xfrm>
            <a:off x="7659300" y="2087350"/>
            <a:ext cx="3407700" cy="3393300"/>
          </a:xfrm>
          <a:prstGeom prst="roundRect">
            <a:avLst>
              <a:gd fmla="val 16667" name="adj"/>
            </a:avLst>
          </a:prstGeom>
          <a:noFill/>
          <a:ln>
            <a:noFill/>
          </a:ln>
        </p:spPr>
      </p:pic>
      <p:sp>
        <p:nvSpPr>
          <p:cNvPr id="309" name="Google Shape;309;g300d7e26882_1_0"/>
          <p:cNvSpPr txBox="1"/>
          <p:nvPr/>
        </p:nvSpPr>
        <p:spPr>
          <a:xfrm>
            <a:off x="10130725" y="6229800"/>
            <a:ext cx="1929300" cy="6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b="1" sz="2800">
              <a:solidFill>
                <a:schemeClr val="lt1"/>
              </a:solidFill>
              <a:latin typeface="Play"/>
              <a:ea typeface="Play"/>
              <a:cs typeface="Play"/>
              <a:sym typeface="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g300d7e26882_1_6"/>
          <p:cNvSpPr txBox="1"/>
          <p:nvPr>
            <p:ph type="title"/>
          </p:nvPr>
        </p:nvSpPr>
        <p:spPr>
          <a:xfrm>
            <a:off x="0" y="-228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Clone the Repository</a:t>
            </a:r>
            <a:endParaRPr b="1">
              <a:solidFill>
                <a:schemeClr val="lt1"/>
              </a:solidFill>
            </a:endParaRPr>
          </a:p>
        </p:txBody>
      </p:sp>
      <p:sp>
        <p:nvSpPr>
          <p:cNvPr id="315" name="Google Shape;315;g300d7e26882_1_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16" name="Google Shape;316;g300d7e26882_1_6"/>
          <p:cNvPicPr preferRelativeResize="0"/>
          <p:nvPr/>
        </p:nvPicPr>
        <p:blipFill>
          <a:blip r:embed="rId4">
            <a:alphaModFix/>
          </a:blip>
          <a:stretch>
            <a:fillRect/>
          </a:stretch>
        </p:blipFill>
        <p:spPr>
          <a:xfrm>
            <a:off x="2493462" y="886837"/>
            <a:ext cx="7205075" cy="5084325"/>
          </a:xfrm>
          <a:prstGeom prst="rect">
            <a:avLst/>
          </a:prstGeom>
          <a:noFill/>
          <a:ln cap="flat" cmpd="sng" w="38100">
            <a:solidFill>
              <a:schemeClr val="lt1"/>
            </a:solidFill>
            <a:prstDash val="solid"/>
            <a:round/>
            <a:headEnd len="sm" w="sm" type="none"/>
            <a:tailEnd len="sm" w="sm" type="none"/>
          </a:ln>
        </p:spPr>
      </p:pic>
      <p:sp>
        <p:nvSpPr>
          <p:cNvPr id="317" name="Google Shape;317;g300d7e26882_1_6"/>
          <p:cNvSpPr/>
          <p:nvPr/>
        </p:nvSpPr>
        <p:spPr>
          <a:xfrm>
            <a:off x="2597775" y="1169800"/>
            <a:ext cx="1824900" cy="413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g300d7e26882_1_6"/>
          <p:cNvSpPr txBox="1"/>
          <p:nvPr/>
        </p:nvSpPr>
        <p:spPr>
          <a:xfrm>
            <a:off x="9932625" y="6242400"/>
            <a:ext cx="225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b="1" sz="2800">
              <a:solidFill>
                <a:schemeClr val="lt1"/>
              </a:solidFill>
              <a:latin typeface="Play"/>
              <a:ea typeface="Play"/>
              <a:cs typeface="Play"/>
              <a:sym typeface="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g300d7e26882_1_13"/>
          <p:cNvSpPr txBox="1"/>
          <p:nvPr>
            <p:ph type="title"/>
          </p:nvPr>
        </p:nvSpPr>
        <p:spPr>
          <a:xfrm>
            <a:off x="0" y="-228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Clone the Repository</a:t>
            </a:r>
            <a:endParaRPr b="1">
              <a:solidFill>
                <a:schemeClr val="lt1"/>
              </a:solidFill>
            </a:endParaRPr>
          </a:p>
        </p:txBody>
      </p:sp>
      <p:sp>
        <p:nvSpPr>
          <p:cNvPr id="324" name="Google Shape;324;g300d7e26882_1_13"/>
          <p:cNvSpPr txBox="1"/>
          <p:nvPr>
            <p:ph idx="1" type="body"/>
          </p:nvPr>
        </p:nvSpPr>
        <p:spPr>
          <a:xfrm>
            <a:off x="838200" y="1825625"/>
            <a:ext cx="10479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5" name="Google Shape;325;g300d7e26882_1_13"/>
          <p:cNvPicPr preferRelativeResize="0"/>
          <p:nvPr/>
        </p:nvPicPr>
        <p:blipFill>
          <a:blip r:embed="rId4">
            <a:alphaModFix/>
          </a:blip>
          <a:stretch>
            <a:fillRect/>
          </a:stretch>
        </p:blipFill>
        <p:spPr>
          <a:xfrm>
            <a:off x="2140463" y="870375"/>
            <a:ext cx="7911074" cy="5620850"/>
          </a:xfrm>
          <a:prstGeom prst="rect">
            <a:avLst/>
          </a:prstGeom>
          <a:noFill/>
          <a:ln cap="flat" cmpd="sng" w="38100">
            <a:solidFill>
              <a:schemeClr val="lt1"/>
            </a:solidFill>
            <a:prstDash val="solid"/>
            <a:round/>
            <a:headEnd len="sm" w="sm" type="none"/>
            <a:tailEnd len="sm" w="sm" type="none"/>
          </a:ln>
        </p:spPr>
      </p:pic>
      <p:sp>
        <p:nvSpPr>
          <p:cNvPr id="326" name="Google Shape;326;g300d7e26882_1_13"/>
          <p:cNvSpPr/>
          <p:nvPr/>
        </p:nvSpPr>
        <p:spPr>
          <a:xfrm flipH="1">
            <a:off x="3481850" y="1526225"/>
            <a:ext cx="741300" cy="413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g300d7e26882_1_13"/>
          <p:cNvSpPr txBox="1"/>
          <p:nvPr/>
        </p:nvSpPr>
        <p:spPr>
          <a:xfrm>
            <a:off x="10008100" y="6242400"/>
            <a:ext cx="218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b="1" sz="2800">
              <a:solidFill>
                <a:schemeClr val="lt1"/>
              </a:solidFill>
              <a:latin typeface="Play"/>
              <a:ea typeface="Play"/>
              <a:cs typeface="Play"/>
              <a:sym typeface="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g300d7e26882_1_21"/>
          <p:cNvSpPr txBox="1"/>
          <p:nvPr>
            <p:ph type="title"/>
          </p:nvPr>
        </p:nvSpPr>
        <p:spPr>
          <a:xfrm>
            <a:off x="0" y="-228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Clone the Repository</a:t>
            </a:r>
            <a:endParaRPr b="1">
              <a:solidFill>
                <a:schemeClr val="lt1"/>
              </a:solidFill>
            </a:endParaRPr>
          </a:p>
        </p:txBody>
      </p:sp>
      <p:sp>
        <p:nvSpPr>
          <p:cNvPr id="333" name="Google Shape;333;g300d7e26882_1_2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34" name="Google Shape;334;g300d7e26882_1_21"/>
          <p:cNvPicPr preferRelativeResize="0"/>
          <p:nvPr/>
        </p:nvPicPr>
        <p:blipFill>
          <a:blip r:embed="rId4">
            <a:alphaModFix/>
          </a:blip>
          <a:stretch>
            <a:fillRect/>
          </a:stretch>
        </p:blipFill>
        <p:spPr>
          <a:xfrm>
            <a:off x="2200776" y="822450"/>
            <a:ext cx="7790450" cy="5493751"/>
          </a:xfrm>
          <a:prstGeom prst="rect">
            <a:avLst/>
          </a:prstGeom>
          <a:noFill/>
          <a:ln cap="flat" cmpd="sng" w="38100">
            <a:solidFill>
              <a:schemeClr val="lt1"/>
            </a:solidFill>
            <a:prstDash val="solid"/>
            <a:round/>
            <a:headEnd len="sm" w="sm" type="none"/>
            <a:tailEnd len="sm" w="sm" type="none"/>
          </a:ln>
        </p:spPr>
      </p:pic>
      <p:sp>
        <p:nvSpPr>
          <p:cNvPr id="335" name="Google Shape;335;g300d7e26882_1_21"/>
          <p:cNvSpPr/>
          <p:nvPr/>
        </p:nvSpPr>
        <p:spPr>
          <a:xfrm flipH="1">
            <a:off x="4235400" y="3415125"/>
            <a:ext cx="3721200" cy="383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g300d7e26882_1_21"/>
          <p:cNvSpPr/>
          <p:nvPr/>
        </p:nvSpPr>
        <p:spPr>
          <a:xfrm flipH="1">
            <a:off x="6569175" y="2769100"/>
            <a:ext cx="1503600" cy="383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 name="Google Shape;337;g300d7e26882_1_21"/>
          <p:cNvSpPr txBox="1"/>
          <p:nvPr/>
        </p:nvSpPr>
        <p:spPr>
          <a:xfrm>
            <a:off x="1043725" y="2652850"/>
            <a:ext cx="1996200" cy="615600"/>
          </a:xfrm>
          <a:prstGeom prst="rect">
            <a:avLst/>
          </a:prstGeom>
          <a:solidFill>
            <a:schemeClr val="dk1"/>
          </a:solid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Play"/>
                <a:ea typeface="Play"/>
                <a:cs typeface="Play"/>
                <a:sym typeface="Play"/>
              </a:rPr>
              <a:t>Paste URL</a:t>
            </a:r>
            <a:endParaRPr sz="2800">
              <a:solidFill>
                <a:schemeClr val="lt1"/>
              </a:solidFill>
              <a:latin typeface="Play"/>
              <a:ea typeface="Play"/>
              <a:cs typeface="Play"/>
              <a:sym typeface="Play"/>
            </a:endParaRPr>
          </a:p>
        </p:txBody>
      </p:sp>
      <p:cxnSp>
        <p:nvCxnSpPr>
          <p:cNvPr id="338" name="Google Shape;338;g300d7e26882_1_21"/>
          <p:cNvCxnSpPr>
            <a:stCxn id="337" idx="3"/>
            <a:endCxn id="335" idx="3"/>
          </p:cNvCxnSpPr>
          <p:nvPr/>
        </p:nvCxnSpPr>
        <p:spPr>
          <a:xfrm>
            <a:off x="3039925" y="2960650"/>
            <a:ext cx="1195500" cy="645900"/>
          </a:xfrm>
          <a:prstGeom prst="straightConnector1">
            <a:avLst/>
          </a:prstGeom>
          <a:noFill/>
          <a:ln cap="flat" cmpd="sng" w="38100">
            <a:solidFill>
              <a:srgbClr val="FF0000"/>
            </a:solidFill>
            <a:prstDash val="solid"/>
            <a:round/>
            <a:headEnd len="med" w="med" type="none"/>
            <a:tailEnd len="med" w="med" type="triangle"/>
          </a:ln>
        </p:spPr>
      </p:cxnSp>
      <p:sp>
        <p:nvSpPr>
          <p:cNvPr id="339" name="Google Shape;339;g300d7e26882_1_21"/>
          <p:cNvSpPr txBox="1"/>
          <p:nvPr/>
        </p:nvSpPr>
        <p:spPr>
          <a:xfrm>
            <a:off x="-1726275" y="39053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lt1"/>
              </a:solidFill>
              <a:latin typeface="Play"/>
              <a:ea typeface="Play"/>
              <a:cs typeface="Play"/>
              <a:sym typeface="Play"/>
            </a:endParaRPr>
          </a:p>
        </p:txBody>
      </p:sp>
      <p:sp>
        <p:nvSpPr>
          <p:cNvPr id="340" name="Google Shape;340;g300d7e26882_1_21"/>
          <p:cNvSpPr txBox="1"/>
          <p:nvPr/>
        </p:nvSpPr>
        <p:spPr>
          <a:xfrm>
            <a:off x="10195700" y="6242400"/>
            <a:ext cx="1996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pic>
        <p:nvPicPr>
          <p:cNvPr id="345" name="Google Shape;345;g300d7e26882_1_31"/>
          <p:cNvPicPr preferRelativeResize="0"/>
          <p:nvPr/>
        </p:nvPicPr>
        <p:blipFill>
          <a:blip r:embed="rId4">
            <a:alphaModFix/>
          </a:blip>
          <a:stretch>
            <a:fillRect/>
          </a:stretch>
        </p:blipFill>
        <p:spPr>
          <a:xfrm>
            <a:off x="2201525" y="893287"/>
            <a:ext cx="7788950" cy="5626374"/>
          </a:xfrm>
          <a:prstGeom prst="rect">
            <a:avLst/>
          </a:prstGeom>
          <a:noFill/>
          <a:ln cap="flat" cmpd="sng" w="38100">
            <a:solidFill>
              <a:schemeClr val="lt1"/>
            </a:solidFill>
            <a:prstDash val="solid"/>
            <a:round/>
            <a:headEnd len="sm" w="sm" type="none"/>
            <a:tailEnd len="sm" w="sm" type="none"/>
          </a:ln>
        </p:spPr>
      </p:pic>
      <p:sp>
        <p:nvSpPr>
          <p:cNvPr id="346" name="Google Shape;346;g300d7e26882_1_31"/>
          <p:cNvSpPr txBox="1"/>
          <p:nvPr>
            <p:ph type="title"/>
          </p:nvPr>
        </p:nvSpPr>
        <p:spPr>
          <a:xfrm>
            <a:off x="0" y="-228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Fetch/Pull from Repository</a:t>
            </a:r>
            <a:endParaRPr b="1">
              <a:solidFill>
                <a:schemeClr val="lt1"/>
              </a:solidFill>
            </a:endParaRPr>
          </a:p>
        </p:txBody>
      </p:sp>
      <p:sp>
        <p:nvSpPr>
          <p:cNvPr id="347" name="Google Shape;347;g300d7e26882_1_31"/>
          <p:cNvSpPr txBox="1"/>
          <p:nvPr>
            <p:ph idx="1" type="body"/>
          </p:nvPr>
        </p:nvSpPr>
        <p:spPr>
          <a:xfrm>
            <a:off x="966525" y="697270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48" name="Google Shape;348;g300d7e26882_1_31"/>
          <p:cNvSpPr/>
          <p:nvPr/>
        </p:nvSpPr>
        <p:spPr>
          <a:xfrm flipH="1">
            <a:off x="5876975" y="1097575"/>
            <a:ext cx="1782300" cy="543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g300d7e26882_1_31"/>
          <p:cNvSpPr txBox="1"/>
          <p:nvPr/>
        </p:nvSpPr>
        <p:spPr>
          <a:xfrm>
            <a:off x="2312650" y="3298875"/>
            <a:ext cx="30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lt1"/>
              </a:solidFill>
            </a:endParaRPr>
          </a:p>
        </p:txBody>
      </p:sp>
      <p:sp>
        <p:nvSpPr>
          <p:cNvPr id="350" name="Google Shape;350;g300d7e26882_1_31"/>
          <p:cNvSpPr txBox="1"/>
          <p:nvPr/>
        </p:nvSpPr>
        <p:spPr>
          <a:xfrm>
            <a:off x="10140150" y="6242400"/>
            <a:ext cx="2051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pic>
        <p:nvPicPr>
          <p:cNvPr id="355" name="Google Shape;355;g300d7e26882_1_41"/>
          <p:cNvPicPr preferRelativeResize="0"/>
          <p:nvPr/>
        </p:nvPicPr>
        <p:blipFill>
          <a:blip r:embed="rId4">
            <a:alphaModFix/>
          </a:blip>
          <a:stretch>
            <a:fillRect/>
          </a:stretch>
        </p:blipFill>
        <p:spPr>
          <a:xfrm>
            <a:off x="1799325" y="870288"/>
            <a:ext cx="7601075" cy="5472774"/>
          </a:xfrm>
          <a:prstGeom prst="rect">
            <a:avLst/>
          </a:prstGeom>
          <a:noFill/>
          <a:ln cap="flat" cmpd="sng" w="38100">
            <a:solidFill>
              <a:schemeClr val="lt1"/>
            </a:solidFill>
            <a:prstDash val="solid"/>
            <a:round/>
            <a:headEnd len="sm" w="sm" type="none"/>
            <a:tailEnd len="sm" w="sm" type="none"/>
          </a:ln>
        </p:spPr>
      </p:pic>
      <p:sp>
        <p:nvSpPr>
          <p:cNvPr id="356" name="Google Shape;356;g300d7e26882_1_41"/>
          <p:cNvSpPr txBox="1"/>
          <p:nvPr>
            <p:ph type="title"/>
          </p:nvPr>
        </p:nvSpPr>
        <p:spPr>
          <a:xfrm>
            <a:off x="0" y="-228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Fetch/Pull from Repository</a:t>
            </a:r>
            <a:endParaRPr b="1">
              <a:solidFill>
                <a:schemeClr val="lt1"/>
              </a:solidFill>
            </a:endParaRPr>
          </a:p>
        </p:txBody>
      </p:sp>
      <p:sp>
        <p:nvSpPr>
          <p:cNvPr id="357" name="Google Shape;357;g300d7e26882_1_41"/>
          <p:cNvSpPr txBox="1"/>
          <p:nvPr>
            <p:ph idx="1" type="body"/>
          </p:nvPr>
        </p:nvSpPr>
        <p:spPr>
          <a:xfrm>
            <a:off x="966525" y="697270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58" name="Google Shape;358;g300d7e26882_1_41"/>
          <p:cNvSpPr/>
          <p:nvPr/>
        </p:nvSpPr>
        <p:spPr>
          <a:xfrm flipH="1">
            <a:off x="5506300" y="1039500"/>
            <a:ext cx="1839300" cy="615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g300d7e26882_1_41"/>
          <p:cNvSpPr txBox="1"/>
          <p:nvPr/>
        </p:nvSpPr>
        <p:spPr>
          <a:xfrm>
            <a:off x="2312650" y="3298875"/>
            <a:ext cx="30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lt1"/>
              </a:solidFill>
            </a:endParaRPr>
          </a:p>
        </p:txBody>
      </p:sp>
      <p:sp>
        <p:nvSpPr>
          <p:cNvPr id="360" name="Google Shape;360;g300d7e26882_1_41"/>
          <p:cNvSpPr txBox="1"/>
          <p:nvPr/>
        </p:nvSpPr>
        <p:spPr>
          <a:xfrm>
            <a:off x="10111850" y="6242400"/>
            <a:ext cx="208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g300d7e26882_1_51"/>
          <p:cNvSpPr txBox="1"/>
          <p:nvPr>
            <p:ph type="title"/>
          </p:nvPr>
        </p:nvSpPr>
        <p:spPr>
          <a:xfrm>
            <a:off x="0" y="-228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Pushing and Stashing</a:t>
            </a:r>
            <a:endParaRPr b="1">
              <a:solidFill>
                <a:schemeClr val="lt1"/>
              </a:solidFill>
            </a:endParaRPr>
          </a:p>
        </p:txBody>
      </p:sp>
      <p:sp>
        <p:nvSpPr>
          <p:cNvPr id="366" name="Google Shape;366;g300d7e26882_1_51"/>
          <p:cNvSpPr txBox="1"/>
          <p:nvPr>
            <p:ph idx="1" type="body"/>
          </p:nvPr>
        </p:nvSpPr>
        <p:spPr>
          <a:xfrm>
            <a:off x="966525" y="697270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67" name="Google Shape;367;g300d7e26882_1_51"/>
          <p:cNvSpPr txBox="1"/>
          <p:nvPr/>
        </p:nvSpPr>
        <p:spPr>
          <a:xfrm>
            <a:off x="2312650" y="3298875"/>
            <a:ext cx="30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lt1"/>
              </a:solidFill>
            </a:endParaRPr>
          </a:p>
        </p:txBody>
      </p:sp>
      <p:pic>
        <p:nvPicPr>
          <p:cNvPr id="368" name="Google Shape;368;g300d7e26882_1_51"/>
          <p:cNvPicPr preferRelativeResize="0"/>
          <p:nvPr/>
        </p:nvPicPr>
        <p:blipFill>
          <a:blip r:embed="rId4">
            <a:alphaModFix/>
          </a:blip>
          <a:stretch>
            <a:fillRect/>
          </a:stretch>
        </p:blipFill>
        <p:spPr>
          <a:xfrm>
            <a:off x="1998500" y="904086"/>
            <a:ext cx="7795799" cy="5576276"/>
          </a:xfrm>
          <a:prstGeom prst="rect">
            <a:avLst/>
          </a:prstGeom>
          <a:noFill/>
          <a:ln cap="flat" cmpd="sng" w="38100">
            <a:solidFill>
              <a:schemeClr val="lt1"/>
            </a:solidFill>
            <a:prstDash val="solid"/>
            <a:round/>
            <a:headEnd len="sm" w="sm" type="none"/>
            <a:tailEnd len="sm" w="sm" type="none"/>
          </a:ln>
        </p:spPr>
      </p:pic>
      <p:sp>
        <p:nvSpPr>
          <p:cNvPr id="369" name="Google Shape;369;g300d7e26882_1_51"/>
          <p:cNvSpPr/>
          <p:nvPr/>
        </p:nvSpPr>
        <p:spPr>
          <a:xfrm flipH="1">
            <a:off x="1998500" y="1688125"/>
            <a:ext cx="2181900" cy="4862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g300d7e26882_1_51"/>
          <p:cNvSpPr/>
          <p:nvPr/>
        </p:nvSpPr>
        <p:spPr>
          <a:xfrm flipH="1">
            <a:off x="1998500" y="4881875"/>
            <a:ext cx="2181900" cy="337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g300d7e26882_1_51"/>
          <p:cNvSpPr/>
          <p:nvPr/>
        </p:nvSpPr>
        <p:spPr>
          <a:xfrm flipH="1">
            <a:off x="1998500" y="5219675"/>
            <a:ext cx="2181900" cy="13257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g300d7e26882_1_51"/>
          <p:cNvSpPr txBox="1"/>
          <p:nvPr/>
        </p:nvSpPr>
        <p:spPr>
          <a:xfrm>
            <a:off x="10111850" y="6242400"/>
            <a:ext cx="208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pic>
        <p:nvPicPr>
          <p:cNvPr id="377" name="Google Shape;377;g300d7e26882_1_63"/>
          <p:cNvPicPr preferRelativeResize="0"/>
          <p:nvPr/>
        </p:nvPicPr>
        <p:blipFill>
          <a:blip r:embed="rId4">
            <a:alphaModFix/>
          </a:blip>
          <a:stretch>
            <a:fillRect/>
          </a:stretch>
        </p:blipFill>
        <p:spPr>
          <a:xfrm>
            <a:off x="2198100" y="918361"/>
            <a:ext cx="7795799" cy="5576276"/>
          </a:xfrm>
          <a:prstGeom prst="rect">
            <a:avLst/>
          </a:prstGeom>
          <a:noFill/>
          <a:ln cap="flat" cmpd="sng" w="38100">
            <a:solidFill>
              <a:schemeClr val="lt1"/>
            </a:solidFill>
            <a:prstDash val="solid"/>
            <a:round/>
            <a:headEnd len="sm" w="sm" type="none"/>
            <a:tailEnd len="sm" w="sm" type="none"/>
          </a:ln>
        </p:spPr>
      </p:pic>
      <p:sp>
        <p:nvSpPr>
          <p:cNvPr id="378" name="Google Shape;378;g300d7e26882_1_63"/>
          <p:cNvSpPr txBox="1"/>
          <p:nvPr>
            <p:ph type="title"/>
          </p:nvPr>
        </p:nvSpPr>
        <p:spPr>
          <a:xfrm>
            <a:off x="0" y="-228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Pushing and Stashing</a:t>
            </a:r>
            <a:endParaRPr b="1">
              <a:solidFill>
                <a:schemeClr val="lt1"/>
              </a:solidFill>
            </a:endParaRPr>
          </a:p>
        </p:txBody>
      </p:sp>
      <p:sp>
        <p:nvSpPr>
          <p:cNvPr id="379" name="Google Shape;379;g300d7e26882_1_63"/>
          <p:cNvSpPr txBox="1"/>
          <p:nvPr>
            <p:ph idx="1" type="body"/>
          </p:nvPr>
        </p:nvSpPr>
        <p:spPr>
          <a:xfrm>
            <a:off x="966525" y="697270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80" name="Google Shape;380;g300d7e26882_1_63"/>
          <p:cNvSpPr txBox="1"/>
          <p:nvPr/>
        </p:nvSpPr>
        <p:spPr>
          <a:xfrm>
            <a:off x="2312650" y="3298875"/>
            <a:ext cx="30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lt1"/>
              </a:solidFill>
            </a:endParaRPr>
          </a:p>
        </p:txBody>
      </p:sp>
      <p:sp>
        <p:nvSpPr>
          <p:cNvPr id="381" name="Google Shape;381;g300d7e26882_1_63"/>
          <p:cNvSpPr/>
          <p:nvPr/>
        </p:nvSpPr>
        <p:spPr>
          <a:xfrm flipH="1">
            <a:off x="2198100" y="1959025"/>
            <a:ext cx="2181900" cy="337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g300d7e26882_1_63"/>
          <p:cNvSpPr txBox="1"/>
          <p:nvPr/>
        </p:nvSpPr>
        <p:spPr>
          <a:xfrm>
            <a:off x="7887425" y="481525"/>
            <a:ext cx="3000000" cy="1477500"/>
          </a:xfrm>
          <a:prstGeom prst="rect">
            <a:avLst/>
          </a:prstGeom>
          <a:solidFill>
            <a:schemeClr val="dk1"/>
          </a:solid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Play"/>
                <a:ea typeface="Play"/>
                <a:cs typeface="Play"/>
                <a:sym typeface="Play"/>
              </a:rPr>
              <a:t>Right Click and then click “Stash Changed Files”</a:t>
            </a:r>
            <a:endParaRPr sz="2800">
              <a:solidFill>
                <a:schemeClr val="lt1"/>
              </a:solidFill>
              <a:latin typeface="Play"/>
              <a:ea typeface="Play"/>
              <a:cs typeface="Play"/>
              <a:sym typeface="Play"/>
            </a:endParaRPr>
          </a:p>
        </p:txBody>
      </p:sp>
      <p:cxnSp>
        <p:nvCxnSpPr>
          <p:cNvPr id="383" name="Google Shape;383;g300d7e26882_1_63"/>
          <p:cNvCxnSpPr>
            <a:stCxn id="382" idx="1"/>
            <a:endCxn id="381" idx="1"/>
          </p:cNvCxnSpPr>
          <p:nvPr/>
        </p:nvCxnSpPr>
        <p:spPr>
          <a:xfrm flipH="1">
            <a:off x="4380125" y="1220275"/>
            <a:ext cx="3507300" cy="907800"/>
          </a:xfrm>
          <a:prstGeom prst="straightConnector1">
            <a:avLst/>
          </a:prstGeom>
          <a:noFill/>
          <a:ln cap="flat" cmpd="sng" w="38100">
            <a:solidFill>
              <a:srgbClr val="FF0000"/>
            </a:solidFill>
            <a:prstDash val="solid"/>
            <a:round/>
            <a:headEnd len="med" w="med" type="none"/>
            <a:tailEnd len="med" w="med" type="triangle"/>
          </a:ln>
        </p:spPr>
      </p:cxnSp>
      <p:sp>
        <p:nvSpPr>
          <p:cNvPr id="384" name="Google Shape;384;g300d7e26882_1_63"/>
          <p:cNvSpPr txBox="1"/>
          <p:nvPr/>
        </p:nvSpPr>
        <p:spPr>
          <a:xfrm>
            <a:off x="10111850" y="6242400"/>
            <a:ext cx="208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pic>
        <p:nvPicPr>
          <p:cNvPr id="389" name="Google Shape;389;g300d7e26882_1_82"/>
          <p:cNvPicPr preferRelativeResize="0"/>
          <p:nvPr/>
        </p:nvPicPr>
        <p:blipFill>
          <a:blip r:embed="rId4">
            <a:alphaModFix/>
          </a:blip>
          <a:stretch>
            <a:fillRect/>
          </a:stretch>
        </p:blipFill>
        <p:spPr>
          <a:xfrm>
            <a:off x="2146198" y="963388"/>
            <a:ext cx="7382477" cy="5286575"/>
          </a:xfrm>
          <a:prstGeom prst="rect">
            <a:avLst/>
          </a:prstGeom>
          <a:noFill/>
          <a:ln cap="flat" cmpd="sng" w="38100">
            <a:solidFill>
              <a:schemeClr val="lt1"/>
            </a:solidFill>
            <a:prstDash val="solid"/>
            <a:round/>
            <a:headEnd len="sm" w="sm" type="none"/>
            <a:tailEnd len="sm" w="sm" type="none"/>
          </a:ln>
        </p:spPr>
      </p:pic>
      <p:sp>
        <p:nvSpPr>
          <p:cNvPr id="390" name="Google Shape;390;g300d7e26882_1_82"/>
          <p:cNvSpPr txBox="1"/>
          <p:nvPr>
            <p:ph type="title"/>
          </p:nvPr>
        </p:nvSpPr>
        <p:spPr>
          <a:xfrm>
            <a:off x="0" y="-228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Pushing and Stashing</a:t>
            </a:r>
            <a:endParaRPr b="1">
              <a:solidFill>
                <a:schemeClr val="lt1"/>
              </a:solidFill>
            </a:endParaRPr>
          </a:p>
        </p:txBody>
      </p:sp>
      <p:sp>
        <p:nvSpPr>
          <p:cNvPr id="391" name="Google Shape;391;g300d7e26882_1_82"/>
          <p:cNvSpPr txBox="1"/>
          <p:nvPr>
            <p:ph idx="1" type="body"/>
          </p:nvPr>
        </p:nvSpPr>
        <p:spPr>
          <a:xfrm>
            <a:off x="966525" y="697270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92" name="Google Shape;392;g300d7e26882_1_82"/>
          <p:cNvSpPr txBox="1"/>
          <p:nvPr/>
        </p:nvSpPr>
        <p:spPr>
          <a:xfrm>
            <a:off x="2312650" y="3298875"/>
            <a:ext cx="30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lt1"/>
              </a:solidFill>
            </a:endParaRPr>
          </a:p>
        </p:txBody>
      </p:sp>
      <p:sp>
        <p:nvSpPr>
          <p:cNvPr id="393" name="Google Shape;393;g300d7e26882_1_82"/>
          <p:cNvSpPr/>
          <p:nvPr/>
        </p:nvSpPr>
        <p:spPr>
          <a:xfrm flipH="1">
            <a:off x="2146200" y="4454125"/>
            <a:ext cx="1962900" cy="399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g300d7e26882_1_82"/>
          <p:cNvSpPr/>
          <p:nvPr/>
        </p:nvSpPr>
        <p:spPr>
          <a:xfrm flipH="1">
            <a:off x="4109100" y="2325275"/>
            <a:ext cx="598800" cy="337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g300d7e26882_1_82"/>
          <p:cNvSpPr txBox="1"/>
          <p:nvPr/>
        </p:nvSpPr>
        <p:spPr>
          <a:xfrm>
            <a:off x="10111850" y="6242400"/>
            <a:ext cx="208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007945a82f_0_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Why Storyboards?</a:t>
            </a:r>
            <a:endParaRPr/>
          </a:p>
        </p:txBody>
      </p:sp>
      <p:sp>
        <p:nvSpPr>
          <p:cNvPr id="106" name="Google Shape;106;g3007945a82f_0_1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2000"/>
              </a:spcBef>
              <a:spcAft>
                <a:spcPts val="0"/>
              </a:spcAft>
              <a:buSzPts val="1800"/>
              <a:buChar char="-"/>
            </a:pPr>
            <a:r>
              <a:rPr lang="en-US"/>
              <a:t>Storyboards help you plan your game out shot by shot</a:t>
            </a:r>
            <a:endParaRPr/>
          </a:p>
          <a:p>
            <a:pPr indent="-342900" lvl="0" marL="457200" rtl="0" algn="l">
              <a:lnSpc>
                <a:spcPct val="115000"/>
              </a:lnSpc>
              <a:spcBef>
                <a:spcPts val="2000"/>
              </a:spcBef>
              <a:spcAft>
                <a:spcPts val="0"/>
              </a:spcAft>
              <a:buSzPts val="1800"/>
              <a:buChar char="-"/>
            </a:pPr>
            <a:r>
              <a:rPr lang="en-US"/>
              <a:t>You can alter a storyboard before you start animating, instead of going back and changing your mind later.</a:t>
            </a:r>
            <a:endParaRPr/>
          </a:p>
          <a:p>
            <a:pPr indent="-342900" lvl="0" marL="457200" rtl="0" algn="l">
              <a:lnSpc>
                <a:spcPct val="115000"/>
              </a:lnSpc>
              <a:spcBef>
                <a:spcPts val="2000"/>
              </a:spcBef>
              <a:spcAft>
                <a:spcPts val="0"/>
              </a:spcAft>
              <a:buSzPts val="1800"/>
              <a:buChar char="-"/>
            </a:pPr>
            <a:r>
              <a:rPr lang="en-US"/>
              <a:t>They create a visual aid for talking about your game to share it with others and get feedback on your ideas.</a:t>
            </a:r>
            <a:endParaRPr/>
          </a:p>
        </p:txBody>
      </p:sp>
      <p:sp>
        <p:nvSpPr>
          <p:cNvPr id="107" name="Google Shape;107;g3007945a82f_0_10"/>
          <p:cNvSpPr txBox="1"/>
          <p:nvPr/>
        </p:nvSpPr>
        <p:spPr>
          <a:xfrm>
            <a:off x="10874225" y="6242400"/>
            <a:ext cx="1317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chemeClr val="dk1"/>
                </a:solidFill>
              </a:rPr>
              <a:t>Ashton</a:t>
            </a:r>
            <a:endParaRPr sz="2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g300d7e26882_1_94"/>
          <p:cNvSpPr txBox="1"/>
          <p:nvPr>
            <p:ph type="title"/>
          </p:nvPr>
        </p:nvSpPr>
        <p:spPr>
          <a:xfrm>
            <a:off x="0" y="-228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Merging Branches</a:t>
            </a:r>
            <a:endParaRPr b="1">
              <a:solidFill>
                <a:schemeClr val="lt1"/>
              </a:solidFill>
            </a:endParaRPr>
          </a:p>
        </p:txBody>
      </p:sp>
      <p:sp>
        <p:nvSpPr>
          <p:cNvPr id="401" name="Google Shape;401;g300d7e26882_1_94"/>
          <p:cNvSpPr txBox="1"/>
          <p:nvPr>
            <p:ph idx="1" type="body"/>
          </p:nvPr>
        </p:nvSpPr>
        <p:spPr>
          <a:xfrm>
            <a:off x="966525" y="697270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02" name="Google Shape;402;g300d7e26882_1_94"/>
          <p:cNvPicPr preferRelativeResize="0"/>
          <p:nvPr/>
        </p:nvPicPr>
        <p:blipFill>
          <a:blip r:embed="rId4">
            <a:alphaModFix/>
          </a:blip>
          <a:stretch>
            <a:fillRect/>
          </a:stretch>
        </p:blipFill>
        <p:spPr>
          <a:xfrm>
            <a:off x="2172350" y="907800"/>
            <a:ext cx="7590691" cy="5455625"/>
          </a:xfrm>
          <a:prstGeom prst="rect">
            <a:avLst/>
          </a:prstGeom>
          <a:noFill/>
          <a:ln cap="flat" cmpd="sng" w="38100">
            <a:solidFill>
              <a:schemeClr val="lt1"/>
            </a:solidFill>
            <a:prstDash val="solid"/>
            <a:round/>
            <a:headEnd len="sm" w="sm" type="none"/>
            <a:tailEnd len="sm" w="sm" type="none"/>
          </a:ln>
        </p:spPr>
      </p:pic>
      <p:sp>
        <p:nvSpPr>
          <p:cNvPr id="403" name="Google Shape;403;g300d7e26882_1_94"/>
          <p:cNvSpPr/>
          <p:nvPr/>
        </p:nvSpPr>
        <p:spPr>
          <a:xfrm flipH="1">
            <a:off x="4094500" y="1204575"/>
            <a:ext cx="1868100" cy="426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g300d7e26882_1_94"/>
          <p:cNvSpPr/>
          <p:nvPr/>
        </p:nvSpPr>
        <p:spPr>
          <a:xfrm flipH="1">
            <a:off x="4175550" y="5876700"/>
            <a:ext cx="2685300" cy="426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g300d7e26882_1_94"/>
          <p:cNvSpPr txBox="1"/>
          <p:nvPr/>
        </p:nvSpPr>
        <p:spPr>
          <a:xfrm>
            <a:off x="10111850" y="6242400"/>
            <a:ext cx="208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pic>
        <p:nvPicPr>
          <p:cNvPr id="410" name="Google Shape;410;g300d7e26882_1_115"/>
          <p:cNvPicPr preferRelativeResize="0"/>
          <p:nvPr/>
        </p:nvPicPr>
        <p:blipFill>
          <a:blip r:embed="rId4">
            <a:alphaModFix/>
          </a:blip>
          <a:stretch>
            <a:fillRect/>
          </a:stretch>
        </p:blipFill>
        <p:spPr>
          <a:xfrm>
            <a:off x="1668880" y="826675"/>
            <a:ext cx="7698644" cy="5560799"/>
          </a:xfrm>
          <a:prstGeom prst="rect">
            <a:avLst/>
          </a:prstGeom>
          <a:noFill/>
          <a:ln cap="flat" cmpd="sng" w="38100">
            <a:solidFill>
              <a:schemeClr val="lt1"/>
            </a:solidFill>
            <a:prstDash val="solid"/>
            <a:round/>
            <a:headEnd len="sm" w="sm" type="none"/>
            <a:tailEnd len="sm" w="sm" type="none"/>
          </a:ln>
        </p:spPr>
      </p:pic>
      <p:sp>
        <p:nvSpPr>
          <p:cNvPr id="411" name="Google Shape;411;g300d7e26882_1_115"/>
          <p:cNvSpPr txBox="1"/>
          <p:nvPr>
            <p:ph type="title"/>
          </p:nvPr>
        </p:nvSpPr>
        <p:spPr>
          <a:xfrm>
            <a:off x="0" y="-228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Merging Branches</a:t>
            </a:r>
            <a:endParaRPr b="1">
              <a:solidFill>
                <a:schemeClr val="lt1"/>
              </a:solidFill>
            </a:endParaRPr>
          </a:p>
        </p:txBody>
      </p:sp>
      <p:sp>
        <p:nvSpPr>
          <p:cNvPr id="412" name="Google Shape;412;g300d7e26882_1_115"/>
          <p:cNvSpPr txBox="1"/>
          <p:nvPr>
            <p:ph idx="1" type="body"/>
          </p:nvPr>
        </p:nvSpPr>
        <p:spPr>
          <a:xfrm>
            <a:off x="966525" y="697270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413" name="Google Shape;413;g300d7e26882_1_115"/>
          <p:cNvSpPr/>
          <p:nvPr/>
        </p:nvSpPr>
        <p:spPr>
          <a:xfrm flipH="1">
            <a:off x="3695200" y="2986800"/>
            <a:ext cx="3621900" cy="597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g300d7e26882_1_115"/>
          <p:cNvSpPr/>
          <p:nvPr/>
        </p:nvSpPr>
        <p:spPr>
          <a:xfrm flipH="1">
            <a:off x="3776500" y="4835875"/>
            <a:ext cx="3540600" cy="426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g300d7e26882_1_115"/>
          <p:cNvSpPr txBox="1"/>
          <p:nvPr/>
        </p:nvSpPr>
        <p:spPr>
          <a:xfrm>
            <a:off x="10111850" y="6242400"/>
            <a:ext cx="208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g300d7e26882_1_124"/>
          <p:cNvSpPr txBox="1"/>
          <p:nvPr>
            <p:ph type="title"/>
          </p:nvPr>
        </p:nvSpPr>
        <p:spPr>
          <a:xfrm>
            <a:off x="228125" y="855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rPr>
              <a:t>GITHUB Desktop Personally </a:t>
            </a:r>
            <a:r>
              <a:rPr b="1" lang="en-US">
                <a:solidFill>
                  <a:schemeClr val="lt1"/>
                </a:solidFill>
              </a:rPr>
              <a:t>Recommended</a:t>
            </a:r>
            <a:r>
              <a:rPr b="1" lang="en-US">
                <a:solidFill>
                  <a:schemeClr val="lt1"/>
                </a:solidFill>
              </a:rPr>
              <a:t> Order of Operations</a:t>
            </a:r>
            <a:endParaRPr b="1">
              <a:solidFill>
                <a:schemeClr val="lt1"/>
              </a:solidFill>
            </a:endParaRPr>
          </a:p>
        </p:txBody>
      </p:sp>
      <p:sp>
        <p:nvSpPr>
          <p:cNvPr id="421" name="Google Shape;421;g300d7e26882_1_124"/>
          <p:cNvSpPr txBox="1"/>
          <p:nvPr>
            <p:ph idx="1" type="body"/>
          </p:nvPr>
        </p:nvSpPr>
        <p:spPr>
          <a:xfrm>
            <a:off x="424750" y="1925450"/>
            <a:ext cx="6992100" cy="3937500"/>
          </a:xfrm>
          <a:prstGeom prst="rect">
            <a:avLst/>
          </a:prstGeom>
        </p:spPr>
        <p:txBody>
          <a:bodyPr anchorCtr="0" anchor="t" bIns="45700" lIns="91425" spcFirstLastPara="1" rIns="91425" wrap="square" tIns="45700">
            <a:normAutofit/>
          </a:bodyPr>
          <a:lstStyle/>
          <a:p>
            <a:pPr indent="-406400" lvl="0" marL="457200" rtl="0" algn="l">
              <a:lnSpc>
                <a:spcPct val="150000"/>
              </a:lnSpc>
              <a:spcBef>
                <a:spcPts val="1000"/>
              </a:spcBef>
              <a:spcAft>
                <a:spcPts val="0"/>
              </a:spcAft>
              <a:buClr>
                <a:schemeClr val="lt1"/>
              </a:buClr>
              <a:buSzPts val="2800"/>
              <a:buFont typeface="Play"/>
              <a:buAutoNum type="arabicPeriod"/>
            </a:pPr>
            <a:r>
              <a:rPr lang="en-US">
                <a:solidFill>
                  <a:schemeClr val="lt1"/>
                </a:solidFill>
                <a:latin typeface="Play"/>
                <a:ea typeface="Play"/>
                <a:cs typeface="Play"/>
                <a:sym typeface="Play"/>
              </a:rPr>
              <a:t>Fetch/Pull from the Repository</a:t>
            </a:r>
            <a:endParaRPr>
              <a:solidFill>
                <a:schemeClr val="lt1"/>
              </a:solidFill>
              <a:latin typeface="Play"/>
              <a:ea typeface="Play"/>
              <a:cs typeface="Play"/>
              <a:sym typeface="Play"/>
            </a:endParaRPr>
          </a:p>
          <a:p>
            <a:pPr indent="-406400" lvl="0" marL="457200" rtl="0" algn="l">
              <a:lnSpc>
                <a:spcPct val="150000"/>
              </a:lnSpc>
              <a:spcBef>
                <a:spcPts val="0"/>
              </a:spcBef>
              <a:spcAft>
                <a:spcPts val="0"/>
              </a:spcAft>
              <a:buClr>
                <a:schemeClr val="lt1"/>
              </a:buClr>
              <a:buSzPts val="2800"/>
              <a:buFont typeface="Play"/>
              <a:buAutoNum type="arabicPeriod"/>
            </a:pPr>
            <a:r>
              <a:rPr lang="en-US">
                <a:solidFill>
                  <a:schemeClr val="lt1"/>
                </a:solidFill>
                <a:latin typeface="Play"/>
                <a:ea typeface="Play"/>
                <a:cs typeface="Play"/>
                <a:sym typeface="Play"/>
              </a:rPr>
              <a:t>Edit your Project</a:t>
            </a:r>
            <a:endParaRPr>
              <a:solidFill>
                <a:schemeClr val="lt1"/>
              </a:solidFill>
              <a:latin typeface="Play"/>
              <a:ea typeface="Play"/>
              <a:cs typeface="Play"/>
              <a:sym typeface="Play"/>
            </a:endParaRPr>
          </a:p>
          <a:p>
            <a:pPr indent="-406400" lvl="0" marL="457200" rtl="0" algn="l">
              <a:lnSpc>
                <a:spcPct val="150000"/>
              </a:lnSpc>
              <a:spcBef>
                <a:spcPts val="0"/>
              </a:spcBef>
              <a:spcAft>
                <a:spcPts val="0"/>
              </a:spcAft>
              <a:buClr>
                <a:schemeClr val="lt1"/>
              </a:buClr>
              <a:buSzPts val="2800"/>
              <a:buFont typeface="Play"/>
              <a:buAutoNum type="arabicPeriod"/>
            </a:pPr>
            <a:r>
              <a:rPr lang="en-US">
                <a:solidFill>
                  <a:schemeClr val="lt1"/>
                </a:solidFill>
                <a:latin typeface="Play"/>
                <a:ea typeface="Play"/>
                <a:cs typeface="Play"/>
                <a:sym typeface="Play"/>
              </a:rPr>
              <a:t>Stash your Changed Files</a:t>
            </a:r>
            <a:endParaRPr>
              <a:solidFill>
                <a:schemeClr val="lt1"/>
              </a:solidFill>
              <a:latin typeface="Play"/>
              <a:ea typeface="Play"/>
              <a:cs typeface="Play"/>
              <a:sym typeface="Play"/>
            </a:endParaRPr>
          </a:p>
          <a:p>
            <a:pPr indent="-406400" lvl="0" marL="457200" rtl="0" algn="l">
              <a:lnSpc>
                <a:spcPct val="150000"/>
              </a:lnSpc>
              <a:spcBef>
                <a:spcPts val="0"/>
              </a:spcBef>
              <a:spcAft>
                <a:spcPts val="0"/>
              </a:spcAft>
              <a:buClr>
                <a:schemeClr val="lt1"/>
              </a:buClr>
              <a:buSzPts val="2800"/>
              <a:buFont typeface="Play"/>
              <a:buAutoNum type="arabicPeriod"/>
            </a:pPr>
            <a:r>
              <a:rPr lang="en-US">
                <a:solidFill>
                  <a:schemeClr val="lt1"/>
                </a:solidFill>
                <a:latin typeface="Play"/>
                <a:ea typeface="Play"/>
                <a:cs typeface="Play"/>
                <a:sym typeface="Play"/>
              </a:rPr>
              <a:t>Fetch/Pull from the Repository</a:t>
            </a:r>
            <a:endParaRPr>
              <a:solidFill>
                <a:schemeClr val="lt1"/>
              </a:solidFill>
              <a:latin typeface="Play"/>
              <a:ea typeface="Play"/>
              <a:cs typeface="Play"/>
              <a:sym typeface="Play"/>
            </a:endParaRPr>
          </a:p>
          <a:p>
            <a:pPr indent="-406400" lvl="0" marL="457200" rtl="0" algn="l">
              <a:lnSpc>
                <a:spcPct val="150000"/>
              </a:lnSpc>
              <a:spcBef>
                <a:spcPts val="0"/>
              </a:spcBef>
              <a:spcAft>
                <a:spcPts val="0"/>
              </a:spcAft>
              <a:buClr>
                <a:schemeClr val="lt1"/>
              </a:buClr>
              <a:buSzPts val="2800"/>
              <a:buFont typeface="Play"/>
              <a:buAutoNum type="arabicPeriod"/>
            </a:pPr>
            <a:r>
              <a:rPr lang="en-US">
                <a:solidFill>
                  <a:schemeClr val="lt1"/>
                </a:solidFill>
                <a:latin typeface="Play"/>
                <a:ea typeface="Play"/>
                <a:cs typeface="Play"/>
                <a:sym typeface="Play"/>
              </a:rPr>
              <a:t>Restore</a:t>
            </a:r>
            <a:r>
              <a:rPr lang="en-US">
                <a:solidFill>
                  <a:schemeClr val="lt1"/>
                </a:solidFill>
                <a:latin typeface="Play"/>
                <a:ea typeface="Play"/>
                <a:cs typeface="Play"/>
                <a:sym typeface="Play"/>
              </a:rPr>
              <a:t> your Stash to the Main Branch</a:t>
            </a:r>
            <a:endParaRPr>
              <a:solidFill>
                <a:schemeClr val="lt1"/>
              </a:solidFill>
              <a:latin typeface="Play"/>
              <a:ea typeface="Play"/>
              <a:cs typeface="Play"/>
              <a:sym typeface="Play"/>
            </a:endParaRPr>
          </a:p>
          <a:p>
            <a:pPr indent="-406400" lvl="0" marL="457200" rtl="0" algn="l">
              <a:lnSpc>
                <a:spcPct val="150000"/>
              </a:lnSpc>
              <a:spcBef>
                <a:spcPts val="0"/>
              </a:spcBef>
              <a:spcAft>
                <a:spcPts val="0"/>
              </a:spcAft>
              <a:buClr>
                <a:schemeClr val="lt1"/>
              </a:buClr>
              <a:buSzPts val="2800"/>
              <a:buFont typeface="Play"/>
              <a:buAutoNum type="arabicPeriod"/>
            </a:pPr>
            <a:r>
              <a:rPr lang="en-US">
                <a:solidFill>
                  <a:schemeClr val="lt1"/>
                </a:solidFill>
                <a:latin typeface="Play"/>
                <a:ea typeface="Play"/>
                <a:cs typeface="Play"/>
                <a:sym typeface="Play"/>
              </a:rPr>
              <a:t>Push and Commit your Changes</a:t>
            </a:r>
            <a:endParaRPr>
              <a:solidFill>
                <a:schemeClr val="lt1"/>
              </a:solidFill>
              <a:latin typeface="Play"/>
              <a:ea typeface="Play"/>
              <a:cs typeface="Play"/>
              <a:sym typeface="Play"/>
            </a:endParaRPr>
          </a:p>
        </p:txBody>
      </p:sp>
      <p:pic>
        <p:nvPicPr>
          <p:cNvPr id="422" name="Google Shape;422;g300d7e26882_1_124"/>
          <p:cNvPicPr preferRelativeResize="0"/>
          <p:nvPr/>
        </p:nvPicPr>
        <p:blipFill rotWithShape="1">
          <a:blip r:embed="rId4">
            <a:alphaModFix/>
          </a:blip>
          <a:srcRect b="10733" l="10652" r="10613" t="10859"/>
          <a:stretch/>
        </p:blipFill>
        <p:spPr>
          <a:xfrm>
            <a:off x="7659300" y="2197550"/>
            <a:ext cx="3407700" cy="3393300"/>
          </a:xfrm>
          <a:prstGeom prst="roundRect">
            <a:avLst>
              <a:gd fmla="val 16667" name="adj"/>
            </a:avLst>
          </a:prstGeom>
          <a:noFill/>
          <a:ln>
            <a:noFill/>
          </a:ln>
        </p:spPr>
      </p:pic>
      <p:sp>
        <p:nvSpPr>
          <p:cNvPr id="423" name="Google Shape;423;g300d7e26882_1_124"/>
          <p:cNvSpPr txBox="1"/>
          <p:nvPr/>
        </p:nvSpPr>
        <p:spPr>
          <a:xfrm>
            <a:off x="10111850" y="6242400"/>
            <a:ext cx="208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lt1"/>
                </a:solidFill>
                <a:latin typeface="Play"/>
                <a:ea typeface="Play"/>
                <a:cs typeface="Play"/>
                <a:sym typeface="Play"/>
              </a:rPr>
              <a:t>Ian McCall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fea6c71794_0_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Continuous Integration (CI)</a:t>
            </a:r>
            <a:endParaRPr/>
          </a:p>
        </p:txBody>
      </p:sp>
      <p:sp>
        <p:nvSpPr>
          <p:cNvPr id="429" name="Google Shape;429;g2fea6c71794_0_4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A software development practice where team members frequently integrate their work into a shared repository, typically multiple times per day.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Key aspects:</a:t>
            </a:r>
            <a:endParaRPr/>
          </a:p>
          <a:p>
            <a:pPr indent="-342900" lvl="0" marL="457200" rtl="0" algn="l">
              <a:spcBef>
                <a:spcPts val="1000"/>
              </a:spcBef>
              <a:spcAft>
                <a:spcPts val="0"/>
              </a:spcAft>
              <a:buSzPts val="1800"/>
              <a:buAutoNum type="arabicPeriod"/>
            </a:pPr>
            <a:r>
              <a:rPr lang="en-US"/>
              <a:t>Frequent code commits</a:t>
            </a:r>
            <a:endParaRPr/>
          </a:p>
          <a:p>
            <a:pPr indent="-342900" lvl="0" marL="457200" rtl="0" algn="l">
              <a:spcBef>
                <a:spcPts val="0"/>
              </a:spcBef>
              <a:spcAft>
                <a:spcPts val="0"/>
              </a:spcAft>
              <a:buSzPts val="1800"/>
              <a:buAutoNum type="arabicPeriod"/>
            </a:pPr>
            <a:r>
              <a:rPr lang="en-US"/>
              <a:t>Automated Builds</a:t>
            </a:r>
            <a:endParaRPr/>
          </a:p>
          <a:p>
            <a:pPr indent="-342900" lvl="0" marL="457200" rtl="0" algn="l">
              <a:spcBef>
                <a:spcPts val="0"/>
              </a:spcBef>
              <a:spcAft>
                <a:spcPts val="0"/>
              </a:spcAft>
              <a:buSzPts val="1800"/>
              <a:buAutoNum type="arabicPeriod"/>
            </a:pPr>
            <a:r>
              <a:rPr lang="en-US"/>
              <a:t>Automated Testing</a:t>
            </a:r>
            <a:endParaRPr/>
          </a:p>
          <a:p>
            <a:pPr indent="-342900" lvl="0" marL="457200" rtl="0" algn="l">
              <a:spcBef>
                <a:spcPts val="0"/>
              </a:spcBef>
              <a:spcAft>
                <a:spcPts val="0"/>
              </a:spcAft>
              <a:buSzPts val="1800"/>
              <a:buAutoNum type="arabicPeriod"/>
            </a:pPr>
            <a:r>
              <a:rPr lang="en-US"/>
              <a:t>Rapid feedback</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300d7e26882_3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Introducing GitHub Actions</a:t>
            </a:r>
            <a:endParaRPr/>
          </a:p>
        </p:txBody>
      </p:sp>
      <p:sp>
        <p:nvSpPr>
          <p:cNvPr id="435" name="Google Shape;435;g300d7e26882_3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GitHub’s built-in CI/CD platform.</a:t>
            </a:r>
            <a:endParaRPr/>
          </a:p>
          <a:p>
            <a:pPr indent="-342900" lvl="0" marL="457200" rtl="0" algn="l">
              <a:spcBef>
                <a:spcPts val="0"/>
              </a:spcBef>
              <a:spcAft>
                <a:spcPts val="0"/>
              </a:spcAft>
              <a:buSzPts val="1800"/>
              <a:buChar char="●"/>
            </a:pPr>
            <a:r>
              <a:rPr lang="en-US"/>
              <a:t>Automates software workflows</a:t>
            </a:r>
            <a:endParaRPr/>
          </a:p>
          <a:p>
            <a:pPr indent="-342900" lvl="0" marL="457200" rtl="0" algn="l">
              <a:spcBef>
                <a:spcPts val="0"/>
              </a:spcBef>
              <a:spcAft>
                <a:spcPts val="0"/>
              </a:spcAft>
              <a:buSzPts val="1800"/>
              <a:buChar char="●"/>
            </a:pPr>
            <a:r>
              <a:rPr lang="en-US"/>
              <a:t>Runs directly in your GitHub repository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300d7e26882_3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Key Components of GitHub Actions</a:t>
            </a:r>
            <a:endParaRPr/>
          </a:p>
        </p:txBody>
      </p:sp>
      <p:sp>
        <p:nvSpPr>
          <p:cNvPr id="441" name="Google Shape;441;g300d7e26882_3_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a:t>Workflows</a:t>
            </a:r>
            <a:r>
              <a:rPr lang="en-US"/>
              <a:t>: Automated processes you set up</a:t>
            </a:r>
            <a:endParaRPr/>
          </a:p>
          <a:p>
            <a:pPr indent="0" lvl="0" marL="0" rtl="0" algn="l">
              <a:spcBef>
                <a:spcPts val="1000"/>
              </a:spcBef>
              <a:spcAft>
                <a:spcPts val="0"/>
              </a:spcAft>
              <a:buNone/>
            </a:pPr>
            <a:r>
              <a:rPr b="1" lang="en-US"/>
              <a:t>Jobs</a:t>
            </a:r>
            <a:r>
              <a:rPr lang="en-US"/>
              <a:t>: Sets of steps that execute on the same runner</a:t>
            </a:r>
            <a:endParaRPr/>
          </a:p>
          <a:p>
            <a:pPr indent="0" lvl="0" marL="0" rtl="0" algn="l">
              <a:spcBef>
                <a:spcPts val="1000"/>
              </a:spcBef>
              <a:spcAft>
                <a:spcPts val="0"/>
              </a:spcAft>
              <a:buNone/>
            </a:pPr>
            <a:r>
              <a:rPr b="1" lang="en-US"/>
              <a:t>Steps</a:t>
            </a:r>
            <a:r>
              <a:rPr lang="en-US"/>
              <a:t>: Individual tasks that run commands</a:t>
            </a:r>
            <a:endParaRPr/>
          </a:p>
          <a:p>
            <a:pPr indent="0" lvl="0" marL="0" rtl="0" algn="l">
              <a:spcBef>
                <a:spcPts val="1000"/>
              </a:spcBef>
              <a:spcAft>
                <a:spcPts val="0"/>
              </a:spcAft>
              <a:buNone/>
            </a:pPr>
            <a:r>
              <a:rPr b="1" lang="en-US"/>
              <a:t>Actions</a:t>
            </a:r>
            <a:r>
              <a:rPr lang="en-US"/>
              <a:t>: Standalone commands combined into steps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300d7e26882_3_5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Considering Cost</a:t>
            </a:r>
            <a:endParaRPr/>
          </a:p>
        </p:txBody>
      </p:sp>
      <p:sp>
        <p:nvSpPr>
          <p:cNvPr id="447" name="Google Shape;447;g300d7e26882_3_5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Free tier for private repositories:</a:t>
            </a:r>
            <a:endParaRPr/>
          </a:p>
          <a:p>
            <a:pPr indent="-342900" lvl="0" marL="457200" rtl="0" algn="l">
              <a:spcBef>
                <a:spcPts val="1000"/>
              </a:spcBef>
              <a:spcAft>
                <a:spcPts val="0"/>
              </a:spcAft>
              <a:buSzPts val="1800"/>
              <a:buChar char="●"/>
            </a:pPr>
            <a:r>
              <a:rPr lang="en-US"/>
              <a:t>Basic: 2000 minutes per month</a:t>
            </a:r>
            <a:endParaRPr/>
          </a:p>
          <a:p>
            <a:pPr indent="-342900" lvl="0" marL="457200" rtl="0" algn="l">
              <a:spcBef>
                <a:spcPts val="0"/>
              </a:spcBef>
              <a:spcAft>
                <a:spcPts val="0"/>
              </a:spcAft>
              <a:buSzPts val="1800"/>
              <a:buChar char="●"/>
            </a:pPr>
            <a:r>
              <a:rPr lang="en-US"/>
              <a:t>Pro: 3000 minutes per month </a:t>
            </a:r>
            <a:endParaRPr/>
          </a:p>
          <a:p>
            <a:pPr indent="-342900" lvl="1" marL="914400" rtl="0" algn="l">
              <a:spcBef>
                <a:spcPts val="0"/>
              </a:spcBef>
              <a:spcAft>
                <a:spcPts val="0"/>
              </a:spcAft>
              <a:buSzPts val="1800"/>
              <a:buChar char="○"/>
            </a:pPr>
            <a:r>
              <a:rPr lang="en-US"/>
              <a:t>Pro is free with the GitHub Student Developer Pack (</a:t>
            </a:r>
            <a:r>
              <a:rPr lang="en-US" u="sng">
                <a:solidFill>
                  <a:schemeClr val="hlink"/>
                </a:solidFill>
                <a:hlinkClick r:id="rId3"/>
              </a:rPr>
              <a:t>https://education.github.com/pack</a:t>
            </a:r>
            <a:r>
              <a:rPr lang="en-US"/>
              <a: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My average run time per Unity build: 27 minutes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300d7e26882_3_1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Hello, GitHub Actions!</a:t>
            </a:r>
            <a:endParaRPr/>
          </a:p>
        </p:txBody>
      </p:sp>
      <p:sp>
        <p:nvSpPr>
          <p:cNvPr id="453" name="Google Shape;453;g300d7e26882_3_1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54" name="Google Shape;454;g300d7e26882_3_11"/>
          <p:cNvPicPr preferRelativeResize="0"/>
          <p:nvPr/>
        </p:nvPicPr>
        <p:blipFill>
          <a:blip r:embed="rId3">
            <a:alphaModFix/>
          </a:blip>
          <a:stretch>
            <a:fillRect/>
          </a:stretch>
        </p:blipFill>
        <p:spPr>
          <a:xfrm>
            <a:off x="0" y="1691400"/>
            <a:ext cx="12192000" cy="4619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300d7e26882_3_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GitHub Actions for Unity</a:t>
            </a:r>
            <a:endParaRPr/>
          </a:p>
        </p:txBody>
      </p:sp>
      <p:sp>
        <p:nvSpPr>
          <p:cNvPr id="460" name="Google Shape;460;g300d7e26882_3_2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a:t>Challenge</a:t>
            </a:r>
            <a:r>
              <a:rPr lang="en-US"/>
              <a:t>: Unity projects have unique requirements which make CI/CD complex:</a:t>
            </a:r>
            <a:endParaRPr/>
          </a:p>
          <a:p>
            <a:pPr indent="-342900" lvl="0" marL="457200" rtl="0" algn="l">
              <a:spcBef>
                <a:spcPts val="1000"/>
              </a:spcBef>
              <a:spcAft>
                <a:spcPts val="0"/>
              </a:spcAft>
              <a:buSzPts val="1800"/>
              <a:buChar char="●"/>
            </a:pPr>
            <a:r>
              <a:rPr lang="en-US"/>
              <a:t>Unity Installation</a:t>
            </a:r>
            <a:endParaRPr/>
          </a:p>
          <a:p>
            <a:pPr indent="-342900" lvl="0" marL="457200" rtl="0" algn="l">
              <a:spcBef>
                <a:spcPts val="0"/>
              </a:spcBef>
              <a:spcAft>
                <a:spcPts val="0"/>
              </a:spcAft>
              <a:buSzPts val="1800"/>
              <a:buChar char="●"/>
            </a:pPr>
            <a:r>
              <a:rPr lang="en-US"/>
              <a:t>License Management</a:t>
            </a:r>
            <a:endParaRPr/>
          </a:p>
          <a:p>
            <a:pPr indent="-342900" lvl="0" marL="457200" rtl="0" algn="l">
              <a:spcBef>
                <a:spcPts val="0"/>
              </a:spcBef>
              <a:spcAft>
                <a:spcPts val="0"/>
              </a:spcAft>
              <a:buSzPts val="1800"/>
              <a:buChar char="●"/>
            </a:pPr>
            <a:r>
              <a:rPr lang="en-US"/>
              <a:t>Platform-specific build processes</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t>Solution</a:t>
            </a:r>
            <a:r>
              <a:rPr lang="en-US"/>
              <a:t>: GameCI (</a:t>
            </a:r>
            <a:r>
              <a:rPr lang="en-US" u="sng">
                <a:solidFill>
                  <a:schemeClr val="hlink"/>
                </a:solidFill>
                <a:hlinkClick r:id="rId3"/>
              </a:rPr>
              <a:t>https://game.ci</a:t>
            </a:r>
            <a:r>
              <a:rPr lang="en-US"/>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300d7e26882_3_7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Quick Start</a:t>
            </a:r>
            <a:endParaRPr/>
          </a:p>
        </p:txBody>
      </p:sp>
      <p:sp>
        <p:nvSpPr>
          <p:cNvPr id="466" name="Google Shape;466;g300d7e26882_3_7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AutoNum type="arabicPeriod"/>
            </a:pPr>
            <a:r>
              <a:rPr lang="en-US"/>
              <a:t>Create a .github/workflows directory at the root of your repository</a:t>
            </a:r>
            <a:endParaRPr/>
          </a:p>
          <a:p>
            <a:pPr indent="-342900" lvl="0" marL="457200" rtl="0" algn="l">
              <a:spcBef>
                <a:spcPts val="0"/>
              </a:spcBef>
              <a:spcAft>
                <a:spcPts val="0"/>
              </a:spcAft>
              <a:buSzPts val="1800"/>
              <a:buAutoNum type="arabicPeriod"/>
            </a:pPr>
            <a:r>
              <a:rPr lang="en-US"/>
              <a:t>Grab the example pipeline from my GitHub gist (</a:t>
            </a:r>
            <a:r>
              <a:rPr lang="en-US" u="sng">
                <a:solidFill>
                  <a:schemeClr val="hlink"/>
                </a:solidFill>
                <a:hlinkClick r:id="rId3"/>
              </a:rPr>
              <a:t>https://gist.github.com/ncolesummers</a:t>
            </a:r>
            <a:r>
              <a:rPr lang="en-US"/>
              <a:t>)</a:t>
            </a:r>
            <a:endParaRPr/>
          </a:p>
          <a:p>
            <a:pPr indent="-342900" lvl="0" marL="457200" rtl="0" algn="l">
              <a:spcBef>
                <a:spcPts val="0"/>
              </a:spcBef>
              <a:spcAft>
                <a:spcPts val="0"/>
              </a:spcAft>
              <a:buSzPts val="1800"/>
              <a:buAutoNum type="arabicPeriod"/>
            </a:pPr>
            <a:r>
              <a:rPr lang="en-US"/>
              <a:t>Shove it in the Repository</a:t>
            </a:r>
            <a:endParaRPr/>
          </a:p>
          <a:p>
            <a:pPr indent="-342900" lvl="0" marL="457200" rtl="0" algn="l">
              <a:spcBef>
                <a:spcPts val="0"/>
              </a:spcBef>
              <a:spcAft>
                <a:spcPts val="0"/>
              </a:spcAft>
              <a:buSzPts val="1800"/>
              <a:buAutoNum type="arabicPeriod"/>
            </a:pPr>
            <a:r>
              <a:rPr lang="en-US"/>
              <a:t>Stage</a:t>
            </a:r>
            <a:endParaRPr/>
          </a:p>
          <a:p>
            <a:pPr indent="-342900" lvl="0" marL="457200" rtl="0" algn="l">
              <a:spcBef>
                <a:spcPts val="0"/>
              </a:spcBef>
              <a:spcAft>
                <a:spcPts val="0"/>
              </a:spcAft>
              <a:buSzPts val="1800"/>
              <a:buAutoNum type="arabicPeriod"/>
            </a:pPr>
            <a:r>
              <a:rPr lang="en-US"/>
              <a:t>Commit</a:t>
            </a:r>
            <a:endParaRPr/>
          </a:p>
          <a:p>
            <a:pPr indent="-342900" lvl="0" marL="457200" rtl="0" algn="l">
              <a:spcBef>
                <a:spcPts val="0"/>
              </a:spcBef>
              <a:spcAft>
                <a:spcPts val="0"/>
              </a:spcAft>
              <a:buSzPts val="1800"/>
              <a:buAutoNum type="arabicPeriod"/>
            </a:pPr>
            <a:r>
              <a:rPr lang="en-US"/>
              <a:t>Push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007945a82f_0_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Beat Board</a:t>
            </a:r>
            <a:r>
              <a:rPr lang="en-US"/>
              <a:t> vs Storyboard</a:t>
            </a:r>
            <a:endParaRPr/>
          </a:p>
        </p:txBody>
      </p:sp>
      <p:sp>
        <p:nvSpPr>
          <p:cNvPr id="113" name="Google Shape;113;g3007945a82f_0_2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2000"/>
              </a:spcBef>
              <a:spcAft>
                <a:spcPts val="0"/>
              </a:spcAft>
              <a:buSzPts val="1800"/>
              <a:buChar char="-"/>
            </a:pPr>
            <a:r>
              <a:rPr lang="en-US"/>
              <a:t>A beat board is similar to a storyboard but less detailed.</a:t>
            </a:r>
            <a:endParaRPr/>
          </a:p>
          <a:p>
            <a:pPr indent="-342900" lvl="0" marL="457200" rtl="0" algn="l">
              <a:lnSpc>
                <a:spcPct val="115000"/>
              </a:lnSpc>
              <a:spcBef>
                <a:spcPts val="2000"/>
              </a:spcBef>
              <a:spcAft>
                <a:spcPts val="0"/>
              </a:spcAft>
              <a:buSzPts val="1800"/>
              <a:buChar char="-"/>
            </a:pPr>
            <a:r>
              <a:rPr lang="en-US"/>
              <a:t>It shows the idea in no more than 16 images.</a:t>
            </a:r>
            <a:endParaRPr/>
          </a:p>
          <a:p>
            <a:pPr indent="-342900" lvl="0" marL="457200" rtl="0" algn="l">
              <a:lnSpc>
                <a:spcPct val="115000"/>
              </a:lnSpc>
              <a:spcBef>
                <a:spcPts val="2000"/>
              </a:spcBef>
              <a:spcAft>
                <a:spcPts val="0"/>
              </a:spcAft>
              <a:buSzPts val="1800"/>
              <a:buChar char="-"/>
            </a:pPr>
            <a:r>
              <a:rPr lang="en-US"/>
              <a:t>It lacks the additional details of shot type, camera angle, speech, etc.</a:t>
            </a:r>
            <a:endParaRPr/>
          </a:p>
          <a:p>
            <a:pPr indent="-342900" lvl="0" marL="457200" rtl="0" algn="l">
              <a:lnSpc>
                <a:spcPct val="115000"/>
              </a:lnSpc>
              <a:spcBef>
                <a:spcPts val="2000"/>
              </a:spcBef>
              <a:spcAft>
                <a:spcPts val="0"/>
              </a:spcAft>
              <a:buSzPts val="1800"/>
              <a:buChar char="-"/>
            </a:pPr>
            <a:r>
              <a:rPr lang="en-US"/>
              <a:t>Perfect for a short pitch to get your general idea across.</a:t>
            </a:r>
            <a:endParaRPr/>
          </a:p>
        </p:txBody>
      </p:sp>
      <p:sp>
        <p:nvSpPr>
          <p:cNvPr id="114" name="Google Shape;114;g3007945a82f_0_20"/>
          <p:cNvSpPr txBox="1"/>
          <p:nvPr/>
        </p:nvSpPr>
        <p:spPr>
          <a:xfrm>
            <a:off x="10874225" y="6242400"/>
            <a:ext cx="1317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chemeClr val="dk1"/>
                </a:solidFill>
              </a:rPr>
              <a:t>Ashton</a:t>
            </a:r>
            <a:endParaRPr sz="2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300d7e26882_3_4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Find your Unity License</a:t>
            </a:r>
            <a:endParaRPr/>
          </a:p>
        </p:txBody>
      </p:sp>
      <p:sp>
        <p:nvSpPr>
          <p:cNvPr id="472" name="Google Shape;472;g300d7e26882_3_4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sz="1100"/>
              <a:t>Use your existing Unity license file (</a:t>
            </a:r>
            <a:r>
              <a:rPr lang="en-US" sz="1100">
                <a:solidFill>
                  <a:srgbClr val="188038"/>
                </a:solidFill>
                <a:latin typeface="Roboto Mono"/>
                <a:ea typeface="Roboto Mono"/>
                <a:cs typeface="Roboto Mono"/>
                <a:sym typeface="Roboto Mono"/>
              </a:rPr>
              <a:t>.ulf</a:t>
            </a:r>
            <a:r>
              <a:rPr lang="en-US" sz="1100"/>
              <a:t>)</a:t>
            </a:r>
            <a:endParaRPr sz="1100"/>
          </a:p>
          <a:p>
            <a:pPr indent="-298450" lvl="0" marL="457200" rtl="0" algn="l">
              <a:lnSpc>
                <a:spcPct val="115000"/>
              </a:lnSpc>
              <a:spcBef>
                <a:spcPts val="1200"/>
              </a:spcBef>
              <a:spcAft>
                <a:spcPts val="0"/>
              </a:spcAft>
              <a:buSzPts val="1100"/>
              <a:buChar char="●"/>
            </a:pPr>
            <a:r>
              <a:rPr lang="en-US" sz="1100"/>
              <a:t>Windows: </a:t>
            </a:r>
            <a:r>
              <a:rPr lang="en-US" sz="1100">
                <a:solidFill>
                  <a:srgbClr val="188038"/>
                </a:solidFill>
                <a:latin typeface="Roboto Mono"/>
                <a:ea typeface="Roboto Mono"/>
                <a:cs typeface="Roboto Mono"/>
                <a:sym typeface="Roboto Mono"/>
              </a:rPr>
              <a:t>C:\ProgramData\Unity\Unity_lic.ulf</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SzPts val="1100"/>
              <a:buChar char="●"/>
            </a:pPr>
            <a:r>
              <a:rPr lang="en-US" sz="1100"/>
              <a:t>Mac: </a:t>
            </a:r>
            <a:r>
              <a:rPr lang="en-US" sz="1100">
                <a:solidFill>
                  <a:srgbClr val="188038"/>
                </a:solidFill>
                <a:latin typeface="Roboto Mono"/>
                <a:ea typeface="Roboto Mono"/>
                <a:cs typeface="Roboto Mono"/>
                <a:sym typeface="Roboto Mono"/>
              </a:rPr>
              <a:t>/Library/Application Support/Unity/Unity_lic.ulf</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SzPts val="1100"/>
              <a:buChar char="●"/>
            </a:pPr>
            <a:r>
              <a:rPr lang="en-US" sz="1100"/>
              <a:t>Linux: </a:t>
            </a:r>
            <a:r>
              <a:rPr lang="en-US" sz="1100">
                <a:solidFill>
                  <a:srgbClr val="188038"/>
                </a:solidFill>
                <a:latin typeface="Roboto Mono"/>
                <a:ea typeface="Roboto Mono"/>
                <a:cs typeface="Roboto Mono"/>
                <a:sym typeface="Roboto Mono"/>
              </a:rPr>
              <a:t>~/.local/share/unity3d/Unity/Unity_lic.ulf</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lang="en-US" sz="1100"/>
              <a:t>Troubleshooting:</a:t>
            </a:r>
            <a:endParaRPr sz="1100"/>
          </a:p>
          <a:p>
            <a:pPr indent="-298450" lvl="0" marL="457200" rtl="0" algn="l">
              <a:lnSpc>
                <a:spcPct val="115000"/>
              </a:lnSpc>
              <a:spcBef>
                <a:spcPts val="1200"/>
              </a:spcBef>
              <a:spcAft>
                <a:spcPts val="0"/>
              </a:spcAft>
              <a:buSzPts val="1100"/>
              <a:buChar char="●"/>
            </a:pPr>
            <a:r>
              <a:rPr lang="en-US" sz="1100"/>
              <a:t>Ensure you're logged into Unity Hub</a:t>
            </a:r>
            <a:endParaRPr sz="1100"/>
          </a:p>
          <a:p>
            <a:pPr indent="-298450" lvl="0" marL="457200" rtl="0" algn="l">
              <a:lnSpc>
                <a:spcPct val="115000"/>
              </a:lnSpc>
              <a:spcBef>
                <a:spcPts val="0"/>
              </a:spcBef>
              <a:spcAft>
                <a:spcPts val="0"/>
              </a:spcAft>
              <a:buSzPts val="1100"/>
              <a:buChar char="●"/>
            </a:pPr>
            <a:r>
              <a:rPr lang="en-US" sz="1100"/>
              <a:t>Verify your license is activated</a:t>
            </a:r>
            <a:endParaRPr sz="1100"/>
          </a:p>
          <a:p>
            <a:pPr indent="-298450" lvl="0" marL="457200" rtl="0" algn="l">
              <a:lnSpc>
                <a:spcPct val="115000"/>
              </a:lnSpc>
              <a:spcBef>
                <a:spcPts val="0"/>
              </a:spcBef>
              <a:spcAft>
                <a:spcPts val="0"/>
              </a:spcAft>
              <a:buSzPts val="1100"/>
              <a:buChar char="●"/>
            </a:pPr>
            <a:r>
              <a:rPr lang="en-US" sz="1100"/>
              <a:t>Check for hidden folders if file isn't visible</a:t>
            </a:r>
            <a:endParaRPr sz="1100"/>
          </a:p>
          <a:p>
            <a:pPr indent="0" lvl="0" marL="0" rtl="0" algn="l">
              <a:lnSpc>
                <a:spcPct val="115000"/>
              </a:lnSpc>
              <a:spcBef>
                <a:spcPts val="1200"/>
              </a:spcBef>
              <a:spcAft>
                <a:spcPts val="0"/>
              </a:spcAft>
              <a:buClr>
                <a:schemeClr val="dk1"/>
              </a:buClr>
              <a:buSzPts val="1100"/>
              <a:buFont typeface="Arial"/>
              <a:buNone/>
            </a:pPr>
            <a:r>
              <a:rPr lang="en-US" sz="1100"/>
              <a:t>Add license as a GitHub secret:</a:t>
            </a:r>
            <a:endParaRPr sz="1100"/>
          </a:p>
          <a:p>
            <a:pPr indent="-298450" lvl="0" marL="457200" rtl="0" algn="l">
              <a:lnSpc>
                <a:spcPct val="115000"/>
              </a:lnSpc>
              <a:spcBef>
                <a:spcPts val="1200"/>
              </a:spcBef>
              <a:spcAft>
                <a:spcPts val="0"/>
              </a:spcAft>
              <a:buSzPts val="1100"/>
              <a:buChar char="●"/>
            </a:pPr>
            <a:r>
              <a:rPr lang="en-US" sz="1100"/>
              <a:t>Name: </a:t>
            </a:r>
            <a:r>
              <a:rPr lang="en-US" sz="1100">
                <a:solidFill>
                  <a:srgbClr val="188038"/>
                </a:solidFill>
                <a:latin typeface="Roboto Mono"/>
                <a:ea typeface="Roboto Mono"/>
                <a:cs typeface="Roboto Mono"/>
                <a:sym typeface="Roboto Mono"/>
              </a:rPr>
              <a:t>UNITY_LICENSE</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SzPts val="1100"/>
              <a:buChar char="●"/>
            </a:pPr>
            <a:r>
              <a:rPr lang="en-US" sz="1100"/>
              <a:t>Value: Contents of your </a:t>
            </a:r>
            <a:r>
              <a:rPr lang="en-US" sz="1100">
                <a:solidFill>
                  <a:srgbClr val="188038"/>
                </a:solidFill>
                <a:latin typeface="Roboto Mono"/>
                <a:ea typeface="Roboto Mono"/>
                <a:cs typeface="Roboto Mono"/>
                <a:sym typeface="Roboto Mono"/>
              </a:rPr>
              <a:t>.ulf</a:t>
            </a:r>
            <a:r>
              <a:rPr lang="en-US" sz="1100"/>
              <a:t> file</a:t>
            </a:r>
            <a:endParaRPr sz="1100"/>
          </a:p>
          <a:p>
            <a:pPr indent="0" lvl="0" marL="0" rtl="0" algn="l">
              <a:spcBef>
                <a:spcPts val="12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300d7e26882_3_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GitHub Secrets</a:t>
            </a:r>
            <a:endParaRPr/>
          </a:p>
        </p:txBody>
      </p:sp>
      <p:sp>
        <p:nvSpPr>
          <p:cNvPr id="478" name="Google Shape;478;g300d7e26882_3_3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79" name="Google Shape;479;g300d7e26882_3_36"/>
          <p:cNvPicPr preferRelativeResize="0"/>
          <p:nvPr/>
        </p:nvPicPr>
        <p:blipFill>
          <a:blip r:embed="rId3">
            <a:alphaModFix/>
          </a:blip>
          <a:stretch>
            <a:fillRect/>
          </a:stretch>
        </p:blipFill>
        <p:spPr>
          <a:xfrm>
            <a:off x="0" y="530424"/>
            <a:ext cx="12192000" cy="6101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3007945a82f_0_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Your Storyboard</a:t>
            </a:r>
            <a:endParaRPr/>
          </a:p>
          <a:p>
            <a:pPr indent="-381000" lvl="0" marL="457200" rtl="0" algn="l">
              <a:spcBef>
                <a:spcPts val="0"/>
              </a:spcBef>
              <a:spcAft>
                <a:spcPts val="0"/>
              </a:spcAft>
              <a:buSzPts val="2400"/>
              <a:buChar char="-"/>
            </a:pPr>
            <a:r>
              <a:rPr lang="en-US" sz="2400"/>
              <a:t>Somewhere between a storyboard and a beat board</a:t>
            </a:r>
            <a:endParaRPr sz="2400"/>
          </a:p>
        </p:txBody>
      </p:sp>
      <p:pic>
        <p:nvPicPr>
          <p:cNvPr id="120" name="Google Shape;120;g3007945a82f_0_25"/>
          <p:cNvPicPr preferRelativeResize="0"/>
          <p:nvPr/>
        </p:nvPicPr>
        <p:blipFill>
          <a:blip r:embed="rId3">
            <a:alphaModFix/>
          </a:blip>
          <a:stretch>
            <a:fillRect/>
          </a:stretch>
        </p:blipFill>
        <p:spPr>
          <a:xfrm>
            <a:off x="838200" y="1843225"/>
            <a:ext cx="5399574" cy="4268374"/>
          </a:xfrm>
          <a:prstGeom prst="rect">
            <a:avLst/>
          </a:prstGeom>
          <a:noFill/>
          <a:ln>
            <a:noFill/>
          </a:ln>
        </p:spPr>
      </p:pic>
      <p:sp>
        <p:nvSpPr>
          <p:cNvPr id="121" name="Google Shape;121;g3007945a82f_0_25"/>
          <p:cNvSpPr txBox="1"/>
          <p:nvPr/>
        </p:nvSpPr>
        <p:spPr>
          <a:xfrm>
            <a:off x="6976800" y="1843225"/>
            <a:ext cx="4377000" cy="1990800"/>
          </a:xfrm>
          <a:prstGeom prst="rect">
            <a:avLst/>
          </a:prstGeom>
          <a:noFill/>
          <a:ln>
            <a:noFill/>
          </a:ln>
        </p:spPr>
        <p:txBody>
          <a:bodyPr anchorCtr="0" anchor="t" bIns="91425" lIns="91425" spcFirstLastPara="1" rIns="91425" wrap="square" tIns="91425">
            <a:spAutoFit/>
          </a:bodyPr>
          <a:lstStyle/>
          <a:p>
            <a:pPr indent="-406400" lvl="0" marL="457200" rtl="0" algn="l">
              <a:spcBef>
                <a:spcPts val="2000"/>
              </a:spcBef>
              <a:spcAft>
                <a:spcPts val="0"/>
              </a:spcAft>
              <a:buClr>
                <a:schemeClr val="dk1"/>
              </a:buClr>
              <a:buSzPts val="2800"/>
              <a:buChar char="●"/>
            </a:pPr>
            <a:r>
              <a:rPr lang="en-US" sz="2800">
                <a:solidFill>
                  <a:schemeClr val="dk1"/>
                </a:solidFill>
              </a:rPr>
              <a:t>Action:</a:t>
            </a:r>
            <a:endParaRPr sz="2800">
              <a:solidFill>
                <a:schemeClr val="dk1"/>
              </a:solidFill>
            </a:endParaRPr>
          </a:p>
          <a:p>
            <a:pPr indent="-406400" lvl="0" marL="457200" rtl="0" algn="l">
              <a:spcBef>
                <a:spcPts val="2000"/>
              </a:spcBef>
              <a:spcAft>
                <a:spcPts val="0"/>
              </a:spcAft>
              <a:buClr>
                <a:schemeClr val="dk1"/>
              </a:buClr>
              <a:buSzPts val="2800"/>
              <a:buChar char="●"/>
            </a:pPr>
            <a:r>
              <a:rPr lang="en-US" sz="2800">
                <a:solidFill>
                  <a:schemeClr val="dk1"/>
                </a:solidFill>
              </a:rPr>
              <a:t>Dialog:</a:t>
            </a:r>
            <a:endParaRPr sz="2800">
              <a:solidFill>
                <a:schemeClr val="dk1"/>
              </a:solidFill>
            </a:endParaRPr>
          </a:p>
          <a:p>
            <a:pPr indent="-406400" lvl="0" marL="457200" rtl="0" algn="l">
              <a:spcBef>
                <a:spcPts val="2000"/>
              </a:spcBef>
              <a:spcAft>
                <a:spcPts val="0"/>
              </a:spcAft>
              <a:buClr>
                <a:schemeClr val="dk1"/>
              </a:buClr>
              <a:buSzPts val="2800"/>
              <a:buChar char="●"/>
            </a:pPr>
            <a:r>
              <a:rPr lang="en-US" sz="2800">
                <a:solidFill>
                  <a:schemeClr val="dk1"/>
                </a:solidFill>
              </a:rPr>
              <a:t>Notes:</a:t>
            </a:r>
            <a:endParaRPr sz="2800">
              <a:solidFill>
                <a:schemeClr val="dk1"/>
              </a:solidFill>
            </a:endParaRPr>
          </a:p>
        </p:txBody>
      </p:sp>
      <p:sp>
        <p:nvSpPr>
          <p:cNvPr id="122" name="Google Shape;122;g3007945a82f_0_25"/>
          <p:cNvSpPr txBox="1"/>
          <p:nvPr/>
        </p:nvSpPr>
        <p:spPr>
          <a:xfrm>
            <a:off x="10874225" y="6242400"/>
            <a:ext cx="1317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chemeClr val="dk1"/>
                </a:solidFill>
              </a:rPr>
              <a:t>Ashton</a:t>
            </a:r>
            <a:endParaRPr sz="2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007945a82f_0_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Very</a:t>
            </a:r>
            <a:r>
              <a:rPr lang="en-US"/>
              <a:t> Brief Example</a:t>
            </a:r>
            <a:endParaRPr sz="2400"/>
          </a:p>
        </p:txBody>
      </p:sp>
      <p:sp>
        <p:nvSpPr>
          <p:cNvPr id="128" name="Google Shape;128;g3007945a82f_0_42"/>
          <p:cNvSpPr txBox="1"/>
          <p:nvPr/>
        </p:nvSpPr>
        <p:spPr>
          <a:xfrm>
            <a:off x="6976800" y="1843225"/>
            <a:ext cx="4377000" cy="432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Dialog:</a:t>
            </a:r>
            <a:endParaRPr sz="2800">
              <a:solidFill>
                <a:schemeClr val="dk1"/>
              </a:solidFill>
            </a:endParaRPr>
          </a:p>
          <a:p>
            <a:pPr indent="-406400" lvl="0" marL="457200" rtl="0" algn="l">
              <a:spcBef>
                <a:spcPts val="1000"/>
              </a:spcBef>
              <a:spcAft>
                <a:spcPts val="0"/>
              </a:spcAft>
              <a:buClr>
                <a:schemeClr val="dk1"/>
              </a:buClr>
              <a:buSzPts val="2800"/>
              <a:buChar char="●"/>
            </a:pPr>
            <a:r>
              <a:rPr lang="en-US" sz="2800">
                <a:solidFill>
                  <a:schemeClr val="dk1"/>
                </a:solidFill>
              </a:rPr>
              <a:t>Oracle: To win this game you must build a boat and cross the ocean to the land of Cees. It will be a perilous journey.</a:t>
            </a:r>
            <a:endParaRPr sz="2800">
              <a:solidFill>
                <a:schemeClr val="dk1"/>
              </a:solidFill>
            </a:endParaRPr>
          </a:p>
          <a:p>
            <a:pPr indent="-406400" lvl="0" marL="457200" rtl="0" algn="l">
              <a:spcBef>
                <a:spcPts val="1000"/>
              </a:spcBef>
              <a:spcAft>
                <a:spcPts val="0"/>
              </a:spcAft>
              <a:buClr>
                <a:schemeClr val="dk1"/>
              </a:buClr>
              <a:buSzPts val="2800"/>
              <a:buChar char="●"/>
            </a:pPr>
            <a:r>
              <a:rPr lang="en-US" sz="2800">
                <a:solidFill>
                  <a:schemeClr val="dk1"/>
                </a:solidFill>
              </a:rPr>
              <a:t>Start by cutting down trees for your boat</a:t>
            </a:r>
            <a:endParaRPr sz="2800">
              <a:solidFill>
                <a:schemeClr val="dk1"/>
              </a:solidFill>
            </a:endParaRPr>
          </a:p>
        </p:txBody>
      </p:sp>
      <p:pic>
        <p:nvPicPr>
          <p:cNvPr id="129" name="Google Shape;129;g3007945a82f_0_42"/>
          <p:cNvPicPr preferRelativeResize="0"/>
          <p:nvPr/>
        </p:nvPicPr>
        <p:blipFill>
          <a:blip r:embed="rId3">
            <a:alphaModFix/>
          </a:blip>
          <a:stretch>
            <a:fillRect/>
          </a:stretch>
        </p:blipFill>
        <p:spPr>
          <a:xfrm>
            <a:off x="838200" y="1843225"/>
            <a:ext cx="5470450" cy="4606300"/>
          </a:xfrm>
          <a:prstGeom prst="rect">
            <a:avLst/>
          </a:prstGeom>
          <a:noFill/>
          <a:ln>
            <a:noFill/>
          </a:ln>
        </p:spPr>
      </p:pic>
      <p:sp>
        <p:nvSpPr>
          <p:cNvPr id="130" name="Google Shape;130;g3007945a82f_0_42"/>
          <p:cNvSpPr txBox="1"/>
          <p:nvPr/>
        </p:nvSpPr>
        <p:spPr>
          <a:xfrm>
            <a:off x="10874225" y="6242400"/>
            <a:ext cx="1317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chemeClr val="dk1"/>
                </a:solidFill>
              </a:rPr>
              <a:t>Ashton</a:t>
            </a:r>
            <a:endParaRPr sz="2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007945a82f_0_5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Very Brief Example</a:t>
            </a:r>
            <a:endParaRPr sz="2400"/>
          </a:p>
        </p:txBody>
      </p:sp>
      <p:sp>
        <p:nvSpPr>
          <p:cNvPr id="136" name="Google Shape;136;g3007945a82f_0_50"/>
          <p:cNvSpPr txBox="1"/>
          <p:nvPr/>
        </p:nvSpPr>
        <p:spPr>
          <a:xfrm>
            <a:off x="6976800" y="1843225"/>
            <a:ext cx="4377000" cy="2037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2800">
                <a:solidFill>
                  <a:schemeClr val="dk1"/>
                </a:solidFill>
              </a:rPr>
              <a:t>Action:</a:t>
            </a:r>
            <a:endParaRPr sz="2800">
              <a:solidFill>
                <a:schemeClr val="dk1"/>
              </a:solidFill>
            </a:endParaRPr>
          </a:p>
          <a:p>
            <a:pPr indent="-406400" lvl="0" marL="457200" rtl="0" algn="l">
              <a:spcBef>
                <a:spcPts val="1000"/>
              </a:spcBef>
              <a:spcAft>
                <a:spcPts val="0"/>
              </a:spcAft>
              <a:buClr>
                <a:schemeClr val="dk1"/>
              </a:buClr>
              <a:buSzPts val="2800"/>
              <a:buChar char="●"/>
            </a:pPr>
            <a:r>
              <a:rPr lang="en-US" sz="2800">
                <a:solidFill>
                  <a:schemeClr val="dk1"/>
                </a:solidFill>
              </a:rPr>
              <a:t>Player cuts down 15 trees and assembles a boat.</a:t>
            </a:r>
            <a:endParaRPr sz="2800">
              <a:solidFill>
                <a:schemeClr val="dk1"/>
              </a:solidFill>
            </a:endParaRPr>
          </a:p>
        </p:txBody>
      </p:sp>
      <p:pic>
        <p:nvPicPr>
          <p:cNvPr id="137" name="Google Shape;137;g3007945a82f_0_50"/>
          <p:cNvPicPr preferRelativeResize="0"/>
          <p:nvPr/>
        </p:nvPicPr>
        <p:blipFill>
          <a:blip r:embed="rId3">
            <a:alphaModFix/>
          </a:blip>
          <a:stretch>
            <a:fillRect/>
          </a:stretch>
        </p:blipFill>
        <p:spPr>
          <a:xfrm>
            <a:off x="838200" y="1843225"/>
            <a:ext cx="5310975" cy="4497925"/>
          </a:xfrm>
          <a:prstGeom prst="rect">
            <a:avLst/>
          </a:prstGeom>
          <a:noFill/>
          <a:ln>
            <a:noFill/>
          </a:ln>
        </p:spPr>
      </p:pic>
      <p:sp>
        <p:nvSpPr>
          <p:cNvPr id="138" name="Google Shape;138;g3007945a82f_0_50"/>
          <p:cNvSpPr txBox="1"/>
          <p:nvPr/>
        </p:nvSpPr>
        <p:spPr>
          <a:xfrm>
            <a:off x="10874225" y="6242400"/>
            <a:ext cx="1317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chemeClr val="dk1"/>
                </a:solidFill>
              </a:rPr>
              <a:t>Ashton</a:t>
            </a:r>
            <a:endParaRPr sz="2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007945a82f_0_5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Very Brief Example</a:t>
            </a:r>
            <a:endParaRPr sz="2400"/>
          </a:p>
        </p:txBody>
      </p:sp>
      <p:sp>
        <p:nvSpPr>
          <p:cNvPr id="144" name="Google Shape;144;g3007945a82f_0_57"/>
          <p:cNvSpPr txBox="1"/>
          <p:nvPr/>
        </p:nvSpPr>
        <p:spPr>
          <a:xfrm>
            <a:off x="6976800" y="1843225"/>
            <a:ext cx="4377000" cy="3027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2800">
                <a:solidFill>
                  <a:schemeClr val="dk1"/>
                </a:solidFill>
              </a:rPr>
              <a:t>Action:</a:t>
            </a:r>
            <a:endParaRPr sz="2800">
              <a:solidFill>
                <a:schemeClr val="dk1"/>
              </a:solidFill>
            </a:endParaRPr>
          </a:p>
          <a:p>
            <a:pPr indent="-406400" lvl="0" marL="457200" rtl="0" algn="l">
              <a:spcBef>
                <a:spcPts val="1000"/>
              </a:spcBef>
              <a:spcAft>
                <a:spcPts val="0"/>
              </a:spcAft>
              <a:buClr>
                <a:schemeClr val="dk1"/>
              </a:buClr>
              <a:buSzPts val="2800"/>
              <a:buChar char="●"/>
            </a:pPr>
            <a:r>
              <a:rPr lang="en-US" sz="2800">
                <a:solidFill>
                  <a:schemeClr val="dk1"/>
                </a:solidFill>
              </a:rPr>
              <a:t>Sea monster attacks boat.</a:t>
            </a:r>
            <a:endParaRPr sz="2800">
              <a:solidFill>
                <a:schemeClr val="dk1"/>
              </a:solidFill>
            </a:endParaRPr>
          </a:p>
          <a:p>
            <a:pPr indent="-406400" lvl="0" marL="457200" rtl="0" algn="l">
              <a:spcBef>
                <a:spcPts val="1000"/>
              </a:spcBef>
              <a:spcAft>
                <a:spcPts val="0"/>
              </a:spcAft>
              <a:buClr>
                <a:schemeClr val="dk1"/>
              </a:buClr>
              <a:buSzPts val="2800"/>
              <a:buChar char="●"/>
            </a:pPr>
            <a:r>
              <a:rPr lang="en-US" sz="2800">
                <a:solidFill>
                  <a:schemeClr val="dk1"/>
                </a:solidFill>
              </a:rPr>
              <a:t>Player dodges fireballs until sea monster is out of breath.</a:t>
            </a:r>
            <a:endParaRPr sz="2800">
              <a:solidFill>
                <a:schemeClr val="dk1"/>
              </a:solidFill>
            </a:endParaRPr>
          </a:p>
        </p:txBody>
      </p:sp>
      <p:pic>
        <p:nvPicPr>
          <p:cNvPr id="145" name="Google Shape;145;g3007945a82f_0_57"/>
          <p:cNvPicPr preferRelativeResize="0"/>
          <p:nvPr/>
        </p:nvPicPr>
        <p:blipFill>
          <a:blip r:embed="rId3">
            <a:alphaModFix/>
          </a:blip>
          <a:stretch>
            <a:fillRect/>
          </a:stretch>
        </p:blipFill>
        <p:spPr>
          <a:xfrm>
            <a:off x="838200" y="1843225"/>
            <a:ext cx="5257874" cy="4571749"/>
          </a:xfrm>
          <a:prstGeom prst="rect">
            <a:avLst/>
          </a:prstGeom>
          <a:noFill/>
          <a:ln>
            <a:noFill/>
          </a:ln>
        </p:spPr>
      </p:pic>
      <p:sp>
        <p:nvSpPr>
          <p:cNvPr id="146" name="Google Shape;146;g3007945a82f_0_57"/>
          <p:cNvSpPr txBox="1"/>
          <p:nvPr/>
        </p:nvSpPr>
        <p:spPr>
          <a:xfrm>
            <a:off x="10874225" y="6242400"/>
            <a:ext cx="1317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chemeClr val="dk1"/>
                </a:solidFill>
              </a:rPr>
              <a:t>Ashton</a:t>
            </a:r>
            <a:endParaRPr sz="2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2024-09-11T02:18:28Z</dcterms:created>
  <dc:creator>Hammes-Buehler, Ferris (bueh7550@vandals.uidaho.edu)</dc:creator>
</cp:coreProperties>
</file>